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heme/theme3.xml" ContentType="application/vnd.openxmlformats-officedocument.them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77" r:id="rId5"/>
    <p:sldMasterId id="2147483681" r:id="rId6"/>
  </p:sldMasterIdLst>
  <p:notesMasterIdLst>
    <p:notesMasterId r:id="rId19"/>
  </p:notesMasterIdLst>
  <p:sldIdLst>
    <p:sldId id="280" r:id="rId7"/>
    <p:sldId id="590" r:id="rId8"/>
    <p:sldId id="591" r:id="rId9"/>
    <p:sldId id="593" r:id="rId10"/>
    <p:sldId id="568" r:id="rId11"/>
    <p:sldId id="594" r:id="rId12"/>
    <p:sldId id="595" r:id="rId13"/>
    <p:sldId id="599" r:id="rId14"/>
    <p:sldId id="596" r:id="rId15"/>
    <p:sldId id="597" r:id="rId16"/>
    <p:sldId id="598" r:id="rId17"/>
    <p:sldId id="58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p:scale>
          <a:sx n="64" d="100"/>
          <a:sy n="64" d="100"/>
        </p:scale>
        <p:origin x="48" y="36"/>
      </p:cViewPr>
      <p:guideLst/>
    </p:cSldViewPr>
  </p:slideViewPr>
  <p:notesTextViewPr>
    <p:cViewPr>
      <p:scale>
        <a:sx n="1" d="1"/>
        <a:sy n="1" d="1"/>
      </p:scale>
      <p:origin x="0" y="0"/>
    </p:cViewPr>
  </p:notesTextViewPr>
  <p:notesViewPr>
    <p:cSldViewPr snapToGrid="0">
      <p:cViewPr varScale="1">
        <p:scale>
          <a:sx n="48" d="100"/>
          <a:sy n="48" d="100"/>
        </p:scale>
        <p:origin x="2752" y="4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A59685-300E-4D8A-B523-937223CEA840}" type="datetimeFigureOut">
              <a:rPr lang="en-US" smtClean="0"/>
              <a:t>3/21/2021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5B5FA4-A16A-4B7E-96BB-4DD9F0840BE1}" type="slidenum">
              <a:rPr lang="en-US" smtClean="0"/>
              <a:t>‹#›</a:t>
            </a:fld>
            <a:endParaRPr lang="en-US"/>
          </a:p>
        </p:txBody>
      </p:sp>
    </p:spTree>
    <p:extLst>
      <p:ext uri="{BB962C8B-B14F-4D97-AF65-F5344CB8AC3E}">
        <p14:creationId xmlns:p14="http://schemas.microsoft.com/office/powerpoint/2010/main" val="5422699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5B5FA4-A16A-4B7E-96BB-4DD9F0840BE1}" type="slidenum">
              <a:rPr lang="en-US" smtClean="0"/>
              <a:t>2</a:t>
            </a:fld>
            <a:endParaRPr lang="en-US"/>
          </a:p>
        </p:txBody>
      </p:sp>
    </p:spTree>
    <p:extLst>
      <p:ext uri="{BB962C8B-B14F-4D97-AF65-F5344CB8AC3E}">
        <p14:creationId xmlns:p14="http://schemas.microsoft.com/office/powerpoint/2010/main" val="1388972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10.xml"/><Relationship Id="rId7" Type="http://schemas.openxmlformats.org/officeDocument/2006/relationships/slideMaster" Target="../slideMasters/slideMaster2.xml"/><Relationship Id="rId2" Type="http://schemas.openxmlformats.org/officeDocument/2006/relationships/tags" Target="../tags/tag9.xml"/><Relationship Id="rId1" Type="http://schemas.openxmlformats.org/officeDocument/2006/relationships/vmlDrawing" Target="../drawings/vmlDrawing2.vml"/><Relationship Id="rId6" Type="http://schemas.openxmlformats.org/officeDocument/2006/relationships/tags" Target="../tags/tag13.xml"/><Relationship Id="rId11" Type="http://schemas.openxmlformats.org/officeDocument/2006/relationships/image" Target="../media/image8.png"/><Relationship Id="rId5" Type="http://schemas.openxmlformats.org/officeDocument/2006/relationships/tags" Target="../tags/tag12.xml"/><Relationship Id="rId10" Type="http://schemas.openxmlformats.org/officeDocument/2006/relationships/oleObject" Target="../embeddings/oleObject3.bin"/><Relationship Id="rId4" Type="http://schemas.openxmlformats.org/officeDocument/2006/relationships/tags" Target="../tags/tag11.xml"/><Relationship Id="rId9" Type="http://schemas.openxmlformats.org/officeDocument/2006/relationships/image" Target="../media/image6.emf"/></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tags" Target="../tags/tag15.xml"/><Relationship Id="rId7" Type="http://schemas.openxmlformats.org/officeDocument/2006/relationships/oleObject" Target="../embeddings/oleObject4.bin"/><Relationship Id="rId2" Type="http://schemas.openxmlformats.org/officeDocument/2006/relationships/tags" Target="../tags/tag14.xml"/><Relationship Id="rId1" Type="http://schemas.openxmlformats.org/officeDocument/2006/relationships/vmlDrawing" Target="../drawings/vmlDrawing3.vml"/><Relationship Id="rId6" Type="http://schemas.openxmlformats.org/officeDocument/2006/relationships/slideMaster" Target="../slideMasters/slideMaster2.xml"/><Relationship Id="rId5" Type="http://schemas.openxmlformats.org/officeDocument/2006/relationships/tags" Target="../tags/tag17.xml"/><Relationship Id="rId4" Type="http://schemas.openxmlformats.org/officeDocument/2006/relationships/tags" Target="../tags/tag16.xml"/><Relationship Id="rId9" Type="http://schemas.openxmlformats.org/officeDocument/2006/relationships/oleObject" Target="../embeddings/oleObject5.bin"/></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tags" Target="../tags/tag19.xml"/><Relationship Id="rId7" Type="http://schemas.openxmlformats.org/officeDocument/2006/relationships/oleObject" Target="../embeddings/oleObject6.bin"/><Relationship Id="rId2" Type="http://schemas.openxmlformats.org/officeDocument/2006/relationships/tags" Target="../tags/tag18.xml"/><Relationship Id="rId1" Type="http://schemas.openxmlformats.org/officeDocument/2006/relationships/vmlDrawing" Target="../drawings/vmlDrawing4.vml"/><Relationship Id="rId6" Type="http://schemas.openxmlformats.org/officeDocument/2006/relationships/image" Target="../media/image9.jpeg"/><Relationship Id="rId5" Type="http://schemas.openxmlformats.org/officeDocument/2006/relationships/slideMaster" Target="../slideMasters/slideMaster2.xml"/><Relationship Id="rId4" Type="http://schemas.openxmlformats.org/officeDocument/2006/relationships/tags" Target="../tags/tag2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3/21/2021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3/21/2021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3/21/2021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3/21/2021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3/21/2021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3/21/2021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3/21/2021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_Table of Content-Agenda">
    <p:spTree>
      <p:nvGrpSpPr>
        <p:cNvPr id="1" name=""/>
        <p:cNvGrpSpPr/>
        <p:nvPr/>
      </p:nvGrpSpPr>
      <p:grpSpPr>
        <a:xfrm>
          <a:off x="0" y="0"/>
          <a:ext cx="0" cy="0"/>
          <a:chOff x="0" y="0"/>
          <a:chExt cx="0" cy="0"/>
        </a:xfrm>
      </p:grpSpPr>
      <p:graphicFrame>
        <p:nvGraphicFramePr>
          <p:cNvPr id="4" name="Object 1" hidden="1"/>
          <p:cNvGraphicFramePr>
            <a:graphicFrameLocks noChangeAspect="1"/>
          </p:cNvGraphicFramePr>
          <p:nvPr>
            <p:custDataLst>
              <p:tags r:id="rId2"/>
            </p:custDataLst>
          </p:nvPr>
        </p:nvGraphicFramePr>
        <p:xfrm>
          <a:off x="0" y="0"/>
          <a:ext cx="195385" cy="158750"/>
        </p:xfrm>
        <a:graphic>
          <a:graphicData uri="http://schemas.openxmlformats.org/presentationml/2006/ole">
            <mc:AlternateContent xmlns:mc="http://schemas.openxmlformats.org/markup-compatibility/2006">
              <mc:Choice xmlns:v="urn:schemas-microsoft-com:vml" Requires="v">
                <p:oleObj spid="_x0000_s3114" name="think-cell Slide" r:id="rId8" imgW="360" imgH="360" progId="">
                  <p:embed/>
                </p:oleObj>
              </mc:Choice>
              <mc:Fallback>
                <p:oleObj name="think-cell Slide" r:id="rId8" imgW="360" imgH="360" progId="">
                  <p:embed/>
                  <p:pic>
                    <p:nvPicPr>
                      <p:cNvPr id="4" name="Object 1" hidden="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95385"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Freeform 4"/>
          <p:cNvSpPr>
            <a:spLocks/>
          </p:cNvSpPr>
          <p:nvPr>
            <p:custDataLst>
              <p:tags r:id="rId3"/>
            </p:custDataLst>
          </p:nvPr>
        </p:nvSpPr>
        <p:spPr bwMode="auto">
          <a:xfrm>
            <a:off x="0" y="676276"/>
            <a:ext cx="12192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900" b="0" i="0" u="none" strike="noStrike" kern="1200" cap="none" spc="0" normalizeH="0" baseline="0" noProof="0">
              <a:ln>
                <a:noFill/>
              </a:ln>
              <a:solidFill>
                <a:srgbClr val="00264A"/>
              </a:solidFill>
              <a:effectLst/>
              <a:uLnTx/>
              <a:uFillTx/>
              <a:latin typeface="Arial"/>
              <a:ea typeface="+mn-ea"/>
              <a:cs typeface="Arial" pitchFamily="34" charset="0"/>
            </a:endParaRPr>
          </a:p>
        </p:txBody>
      </p:sp>
      <p:cxnSp>
        <p:nvCxnSpPr>
          <p:cNvPr id="10" name="Straight Connector 5"/>
          <p:cNvCxnSpPr/>
          <p:nvPr>
            <p:custDataLst>
              <p:tags r:id="rId4"/>
            </p:custDataLst>
          </p:nvPr>
        </p:nvCxnSpPr>
        <p:spPr>
          <a:xfrm flipH="1">
            <a:off x="0" y="6362700"/>
            <a:ext cx="12192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userDrawn="1"/>
        </p:nvSpPr>
        <p:spPr>
          <a:xfrm>
            <a:off x="0" y="0"/>
            <a:ext cx="12192000" cy="6376988"/>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err="1">
              <a:ln>
                <a:noFill/>
              </a:ln>
              <a:solidFill>
                <a:srgbClr val="9F958F">
                  <a:lumMod val="50000"/>
                </a:srgbClr>
              </a:solidFill>
              <a:effectLst/>
              <a:uLnTx/>
              <a:uFillTx/>
              <a:latin typeface="Arial"/>
              <a:ea typeface="+mn-ea"/>
              <a:cs typeface="+mn-cs"/>
            </a:endParaRPr>
          </a:p>
        </p:txBody>
      </p:sp>
      <p:graphicFrame>
        <p:nvGraphicFramePr>
          <p:cNvPr id="13" name="Object 3" hidden="1"/>
          <p:cNvGraphicFramePr>
            <a:graphicFrameLocks noChangeAspect="1"/>
          </p:cNvGraphicFramePr>
          <p:nvPr>
            <p:custDataLst>
              <p:tags r:id="rId5"/>
            </p:custDataLst>
          </p:nvPr>
        </p:nvGraphicFramePr>
        <p:xfrm>
          <a:off x="0" y="0"/>
          <a:ext cx="195385" cy="158750"/>
        </p:xfrm>
        <a:graphic>
          <a:graphicData uri="http://schemas.openxmlformats.org/presentationml/2006/ole">
            <mc:AlternateContent xmlns:mc="http://schemas.openxmlformats.org/markup-compatibility/2006">
              <mc:Choice xmlns:v="urn:schemas-microsoft-com:vml" Requires="v">
                <p:oleObj spid="_x0000_s3115" name="think-cell Slide" r:id="rId10" imgW="360" imgH="360" progId="">
                  <p:embed/>
                </p:oleObj>
              </mc:Choice>
              <mc:Fallback>
                <p:oleObj name="think-cell Slide" r:id="rId10" imgW="360" imgH="360" progId="">
                  <p:embed/>
                  <p:pic>
                    <p:nvPicPr>
                      <p:cNvPr id="13" name="Object 3" hidden="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95385"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Freeform 4"/>
          <p:cNvSpPr>
            <a:spLocks/>
          </p:cNvSpPr>
          <p:nvPr userDrawn="1">
            <p:custDataLst>
              <p:tags r:id="rId6"/>
            </p:custDataLst>
          </p:nvPr>
        </p:nvSpPr>
        <p:spPr bwMode="auto">
          <a:xfrm>
            <a:off x="0" y="676276"/>
            <a:ext cx="12192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900" b="0" i="0" u="none" strike="noStrike" kern="1200" cap="none" spc="0" normalizeH="0" baseline="0" noProof="0" dirty="0">
              <a:ln>
                <a:noFill/>
              </a:ln>
              <a:solidFill>
                <a:srgbClr val="00264A"/>
              </a:solidFill>
              <a:effectLst/>
              <a:uLnTx/>
              <a:uFillTx/>
              <a:latin typeface="Arial"/>
              <a:ea typeface="+mn-ea"/>
              <a:cs typeface="Arial" pitchFamily="34" charset="0"/>
            </a:endParaRPr>
          </a:p>
        </p:txBody>
      </p:sp>
      <p:pic>
        <p:nvPicPr>
          <p:cNvPr id="15" name="Image 11" descr="HandsPanel_shutterstock_72073621.png"/>
          <p:cNvPicPr>
            <a:picLocks noChangeAspect="1"/>
          </p:cNvPicPr>
          <p:nvPr userDrawn="1"/>
        </p:nvPicPr>
        <p:blipFill>
          <a:blip r:embed="rId11" cstate="print"/>
          <a:srcRect b="8012"/>
          <a:stretch>
            <a:fillRect/>
          </a:stretch>
        </p:blipFill>
        <p:spPr bwMode="auto">
          <a:xfrm>
            <a:off x="1" y="855663"/>
            <a:ext cx="12190047" cy="5521325"/>
          </a:xfrm>
          <a:prstGeom prst="rect">
            <a:avLst/>
          </a:prstGeom>
          <a:noFill/>
          <a:ln w="9525">
            <a:noFill/>
            <a:miter lim="800000"/>
            <a:headEnd/>
            <a:tailEnd/>
          </a:ln>
        </p:spPr>
      </p:pic>
      <p:sp>
        <p:nvSpPr>
          <p:cNvPr id="2" name="Titre 1"/>
          <p:cNvSpPr>
            <a:spLocks noGrp="1"/>
          </p:cNvSpPr>
          <p:nvPr>
            <p:ph type="title"/>
          </p:nvPr>
        </p:nvSpPr>
        <p:spPr/>
        <p:txBody>
          <a:bodyPr/>
          <a:lstStyle/>
          <a:p>
            <a:r>
              <a:rPr lang="en-US"/>
              <a:t>Click to edit Master title style</a:t>
            </a:r>
            <a:endParaRPr lang="en-US" dirty="0"/>
          </a:p>
        </p:txBody>
      </p:sp>
      <p:sp>
        <p:nvSpPr>
          <p:cNvPr id="6" name="Espace réservé du contenu 5"/>
          <p:cNvSpPr>
            <a:spLocks noGrp="1"/>
          </p:cNvSpPr>
          <p:nvPr>
            <p:ph sz="quarter" idx="10"/>
          </p:nvPr>
        </p:nvSpPr>
        <p:spPr>
          <a:xfrm>
            <a:off x="3522404" y="1442606"/>
            <a:ext cx="5466304" cy="3533155"/>
          </a:xfrm>
        </p:spPr>
        <p:txBody>
          <a:bodyPr/>
          <a:lstStyle>
            <a:lvl1pPr>
              <a:defRPr/>
            </a:lvl1pPr>
            <a:lvl2pPr>
              <a:buFont typeface="Arial" pitchFamily="34" charset="0"/>
              <a:buChar char="•"/>
              <a:defRPr/>
            </a:lvl2pPr>
          </a:lstStyle>
          <a:p>
            <a:pPr lvl="0"/>
            <a:r>
              <a:rPr lang="en-US" noProof="0"/>
              <a:t>Click to edit Master text styles</a:t>
            </a:r>
          </a:p>
        </p:txBody>
      </p:sp>
    </p:spTree>
    <p:extLst>
      <p:ext uri="{BB962C8B-B14F-4D97-AF65-F5344CB8AC3E}">
        <p14:creationId xmlns:p14="http://schemas.microsoft.com/office/powerpoint/2010/main" val="6797440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Content Master">
    <p:spTree>
      <p:nvGrpSpPr>
        <p:cNvPr id="1" name=""/>
        <p:cNvGrpSpPr/>
        <p:nvPr/>
      </p:nvGrpSpPr>
      <p:grpSpPr>
        <a:xfrm>
          <a:off x="0" y="0"/>
          <a:ext cx="0" cy="0"/>
          <a:chOff x="0" y="0"/>
          <a:chExt cx="0" cy="0"/>
        </a:xfrm>
      </p:grpSpPr>
      <p:graphicFrame>
        <p:nvGraphicFramePr>
          <p:cNvPr id="4" name="Object 1" hidden="1"/>
          <p:cNvGraphicFramePr>
            <a:graphicFrameLocks noChangeAspect="1"/>
          </p:cNvGraphicFramePr>
          <p:nvPr>
            <p:custDataLst>
              <p:tags r:id="rId2"/>
            </p:custDataLst>
          </p:nvPr>
        </p:nvGraphicFramePr>
        <p:xfrm>
          <a:off x="0" y="0"/>
          <a:ext cx="195385" cy="158750"/>
        </p:xfrm>
        <a:graphic>
          <a:graphicData uri="http://schemas.openxmlformats.org/presentationml/2006/ole">
            <mc:AlternateContent xmlns:mc="http://schemas.openxmlformats.org/markup-compatibility/2006">
              <mc:Choice xmlns:v="urn:schemas-microsoft-com:vml" Requires="v">
                <p:oleObj spid="_x0000_s5160" name="think-cell Slide" r:id="rId7" imgW="360" imgH="360" progId="">
                  <p:embed/>
                </p:oleObj>
              </mc:Choice>
              <mc:Fallback>
                <p:oleObj name="think-cell Slide" r:id="rId7" imgW="360" imgH="360" progId="">
                  <p:embed/>
                  <p:pic>
                    <p:nvPicPr>
                      <p:cNvPr id="4" name="Object 1"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95385"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Freeform 4"/>
          <p:cNvSpPr>
            <a:spLocks/>
          </p:cNvSpPr>
          <p:nvPr>
            <p:custDataLst>
              <p:tags r:id="rId3"/>
            </p:custDataLst>
          </p:nvPr>
        </p:nvSpPr>
        <p:spPr bwMode="auto">
          <a:xfrm>
            <a:off x="0" y="676276"/>
            <a:ext cx="12192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900" b="0" i="0" u="none" strike="noStrike" kern="1200" cap="none" spc="0" normalizeH="0" baseline="0" noProof="0">
              <a:ln>
                <a:noFill/>
              </a:ln>
              <a:solidFill>
                <a:srgbClr val="00264A"/>
              </a:solidFill>
              <a:effectLst/>
              <a:uLnTx/>
              <a:uFillTx/>
              <a:latin typeface="Arial"/>
              <a:ea typeface="+mn-ea"/>
              <a:cs typeface="Arial" pitchFamily="34" charset="0"/>
            </a:endParaRPr>
          </a:p>
        </p:txBody>
      </p:sp>
      <p:cxnSp>
        <p:nvCxnSpPr>
          <p:cNvPr id="9" name="Straight Connector 5"/>
          <p:cNvCxnSpPr/>
          <p:nvPr>
            <p:custDataLst>
              <p:tags r:id="rId4"/>
            </p:custDataLst>
          </p:nvPr>
        </p:nvCxnSpPr>
        <p:spPr>
          <a:xfrm flipH="1">
            <a:off x="0" y="6362700"/>
            <a:ext cx="12192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graphicFrame>
        <p:nvGraphicFramePr>
          <p:cNvPr id="11" name="Object 2" hidden="1"/>
          <p:cNvGraphicFramePr>
            <a:graphicFrameLocks noChangeAspect="1"/>
          </p:cNvGraphicFramePr>
          <p:nvPr>
            <p:custDataLst>
              <p:tags r:id="rId5"/>
            </p:custDataLst>
          </p:nvPr>
        </p:nvGraphicFramePr>
        <p:xfrm>
          <a:off x="0" y="1"/>
          <a:ext cx="181708" cy="144463"/>
        </p:xfrm>
        <a:graphic>
          <a:graphicData uri="http://schemas.openxmlformats.org/presentationml/2006/ole">
            <mc:AlternateContent xmlns:mc="http://schemas.openxmlformats.org/markup-compatibility/2006">
              <mc:Choice xmlns:v="urn:schemas-microsoft-com:vml" Requires="v">
                <p:oleObj spid="_x0000_s5161" name="think-cell Slide" r:id="rId9" imgW="360" imgH="360" progId="">
                  <p:embed/>
                </p:oleObj>
              </mc:Choice>
              <mc:Fallback>
                <p:oleObj name="think-cell Slide" r:id="rId9" imgW="360" imgH="360" progId="">
                  <p:embed/>
                  <p:pic>
                    <p:nvPicPr>
                      <p:cNvPr id="11" name="Object 2"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81708" cy="144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a:lvl1pPr>
          </a:lstStyle>
          <a:p>
            <a:r>
              <a:rPr lang="en-US" noProof="0"/>
              <a:t>Click to edit Master title style</a:t>
            </a:r>
            <a:endParaRPr lang="en-US" dirty="0"/>
          </a:p>
        </p:txBody>
      </p:sp>
      <p:sp>
        <p:nvSpPr>
          <p:cNvPr id="3" name="Content Placeholder 2"/>
          <p:cNvSpPr>
            <a:spLocks noGrp="1"/>
          </p:cNvSpPr>
          <p:nvPr>
            <p:ph idx="1"/>
          </p:nvPr>
        </p:nvSpPr>
        <p:spPr>
          <a:xfrm>
            <a:off x="398021" y="1494766"/>
            <a:ext cx="11793979" cy="4643751"/>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35399677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Title Slide 2">
    <p:spTree>
      <p:nvGrpSpPr>
        <p:cNvPr id="1" name=""/>
        <p:cNvGrpSpPr/>
        <p:nvPr/>
      </p:nvGrpSpPr>
      <p:grpSpPr>
        <a:xfrm>
          <a:off x="0" y="0"/>
          <a:ext cx="0" cy="0"/>
          <a:chOff x="0" y="0"/>
          <a:chExt cx="0" cy="0"/>
        </a:xfrm>
      </p:grpSpPr>
      <p:pic>
        <p:nvPicPr>
          <p:cNvPr id="4" name="Image 9" descr="test5.jpg"/>
          <p:cNvPicPr>
            <a:picLocks noChangeAspect="1"/>
          </p:cNvPicPr>
          <p:nvPr userDrawn="1"/>
        </p:nvPicPr>
        <p:blipFill>
          <a:blip r:embed="rId6" cstate="print"/>
          <a:srcRect l="240" t="179" r="380" b="511"/>
          <a:stretch>
            <a:fillRect/>
          </a:stretch>
        </p:blipFill>
        <p:spPr bwMode="auto">
          <a:xfrm>
            <a:off x="0" y="1080743"/>
            <a:ext cx="12192000" cy="5807075"/>
          </a:xfrm>
          <a:prstGeom prst="rect">
            <a:avLst/>
          </a:prstGeom>
          <a:noFill/>
          <a:ln w="9525">
            <a:noFill/>
            <a:miter lim="800000"/>
            <a:headEnd/>
            <a:tailEnd/>
          </a:ln>
        </p:spPr>
      </p:pic>
      <p:graphicFrame>
        <p:nvGraphicFramePr>
          <p:cNvPr id="5" name="Object 2"/>
          <p:cNvGraphicFramePr>
            <a:graphicFrameLocks noChangeAspect="1"/>
          </p:cNvGraphicFramePr>
          <p:nvPr>
            <p:custDataLst>
              <p:tags r:id="rId2"/>
            </p:custDataLst>
          </p:nvPr>
        </p:nvGraphicFramePr>
        <p:xfrm>
          <a:off x="0" y="0"/>
          <a:ext cx="195385" cy="158750"/>
        </p:xfrm>
        <a:graphic>
          <a:graphicData uri="http://schemas.openxmlformats.org/presentationml/2006/ole">
            <mc:AlternateContent xmlns:mc="http://schemas.openxmlformats.org/markup-compatibility/2006">
              <mc:Choice xmlns:v="urn:schemas-microsoft-com:vml" Requires="v">
                <p:oleObj spid="_x0000_s10244" name="think-cell Slide" r:id="rId7" imgW="360" imgH="360" progId="">
                  <p:embed/>
                </p:oleObj>
              </mc:Choice>
              <mc:Fallback>
                <p:oleObj name="think-cell Slide" r:id="rId7" imgW="360" imgH="360" progId="">
                  <p:embed/>
                  <p:pic>
                    <p:nvPicPr>
                      <p:cNvPr id="5"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95385"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7"/>
          <p:cNvSpPr/>
          <p:nvPr userDrawn="1">
            <p:custDataLst>
              <p:tags r:id="rId3"/>
            </p:custDataLst>
          </p:nvPr>
        </p:nvSpPr>
        <p:spPr bwMode="auto">
          <a:xfrm>
            <a:off x="-1954" y="1"/>
            <a:ext cx="12193954" cy="2682875"/>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Arial"/>
              <a:ea typeface="+mn-ea"/>
              <a:cs typeface="Arial"/>
            </a:endParaRPr>
          </a:p>
        </p:txBody>
      </p:sp>
      <p:sp>
        <p:nvSpPr>
          <p:cNvPr id="8" name="Rectangle 7"/>
          <p:cNvSpPr/>
          <p:nvPr userDrawn="1">
            <p:custDataLst>
              <p:tags r:id="rId4"/>
            </p:custDataLst>
          </p:nvPr>
        </p:nvSpPr>
        <p:spPr>
          <a:xfrm>
            <a:off x="0" y="6400800"/>
            <a:ext cx="12192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white"/>
              </a:solidFill>
              <a:effectLst/>
              <a:uLnTx/>
              <a:uFillTx/>
              <a:latin typeface="Arial"/>
              <a:ea typeface="+mn-ea"/>
              <a:cs typeface="+mn-cs"/>
            </a:endParaRPr>
          </a:p>
        </p:txBody>
      </p:sp>
      <p:sp>
        <p:nvSpPr>
          <p:cNvPr id="16" name="Title 1"/>
          <p:cNvSpPr>
            <a:spLocks noGrp="1"/>
          </p:cNvSpPr>
          <p:nvPr>
            <p:ph type="title"/>
          </p:nvPr>
        </p:nvSpPr>
        <p:spPr>
          <a:xfrm>
            <a:off x="5527079" y="1968817"/>
            <a:ext cx="6664921" cy="2414915"/>
          </a:xfrm>
        </p:spPr>
        <p:txBody>
          <a:bodyPr lIns="36000" tIns="36000" rIns="360000" bIns="36000" rtlCol="0">
            <a:noAutofit/>
          </a:bodyPr>
          <a:lstStyle>
            <a:lvl1pPr algn="r" defTabSz="995690" rtl="0" eaLnBrk="1" latinLnBrk="0" hangingPunct="1">
              <a:spcBef>
                <a:spcPct val="0"/>
              </a:spcBef>
              <a:buNone/>
              <a:defRPr lang="en-US" sz="3600" b="0"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en-US"/>
              <a:t>Click to edit Master title style</a:t>
            </a:r>
            <a:endParaRPr lang="en-US" dirty="0"/>
          </a:p>
        </p:txBody>
      </p:sp>
      <p:sp>
        <p:nvSpPr>
          <p:cNvPr id="17" name="Text Placeholder 8"/>
          <p:cNvSpPr>
            <a:spLocks noGrp="1"/>
          </p:cNvSpPr>
          <p:nvPr>
            <p:ph type="body" sz="quarter" idx="10"/>
          </p:nvPr>
        </p:nvSpPr>
        <p:spPr>
          <a:xfrm>
            <a:off x="6568558" y="4609876"/>
            <a:ext cx="5623442" cy="1806302"/>
          </a:xfrm>
        </p:spPr>
        <p:txBody>
          <a:bodyPr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3619270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3/21/2021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3/21/2021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3/21/2021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3/21/2021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3/21/2021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3/21/2021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3/21/2021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3/21/2021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3.xml"/><Relationship Id="rId13" Type="http://schemas.openxmlformats.org/officeDocument/2006/relationships/tags" Target="../tags/tag8.xml"/><Relationship Id="rId3" Type="http://schemas.openxmlformats.org/officeDocument/2006/relationships/slideLayout" Target="../slideLayouts/slideLayout18.xml"/><Relationship Id="rId7" Type="http://schemas.openxmlformats.org/officeDocument/2006/relationships/tags" Target="../tags/tag2.xml"/><Relationship Id="rId12" Type="http://schemas.openxmlformats.org/officeDocument/2006/relationships/tags" Target="../tags/tag7.xml"/><Relationship Id="rId2" Type="http://schemas.openxmlformats.org/officeDocument/2006/relationships/slideLayout" Target="../slideLayouts/slideLayout17.xml"/><Relationship Id="rId16" Type="http://schemas.openxmlformats.org/officeDocument/2006/relationships/image" Target="../media/image7.jpeg"/><Relationship Id="rId1" Type="http://schemas.openxmlformats.org/officeDocument/2006/relationships/slideLayout" Target="../slideLayouts/slideLayout16.xml"/><Relationship Id="rId6" Type="http://schemas.openxmlformats.org/officeDocument/2006/relationships/tags" Target="../tags/tag1.xml"/><Relationship Id="rId11" Type="http://schemas.openxmlformats.org/officeDocument/2006/relationships/tags" Target="../tags/tag6.xml"/><Relationship Id="rId5" Type="http://schemas.openxmlformats.org/officeDocument/2006/relationships/vmlDrawing" Target="../drawings/vmlDrawing1.vml"/><Relationship Id="rId15" Type="http://schemas.openxmlformats.org/officeDocument/2006/relationships/image" Target="../media/image6.emf"/><Relationship Id="rId10" Type="http://schemas.openxmlformats.org/officeDocument/2006/relationships/tags" Target="../tags/tag5.xml"/><Relationship Id="rId4" Type="http://schemas.openxmlformats.org/officeDocument/2006/relationships/theme" Target="../theme/theme2.xml"/><Relationship Id="rId9" Type="http://schemas.openxmlformats.org/officeDocument/2006/relationships/tags" Target="../tags/tag4.xml"/><Relationship Id="rId14" Type="http://schemas.openxmlformats.org/officeDocument/2006/relationships/oleObject" Target="../embeddings/oleObject1.bin"/></Relationships>
</file>

<file path=ppt/slideMasters/_rels/slideMaster3.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image" Target="../media/image6.emf"/><Relationship Id="rId18" Type="http://schemas.openxmlformats.org/officeDocument/2006/relationships/image" Target="../media/image12.png"/><Relationship Id="rId3" Type="http://schemas.openxmlformats.org/officeDocument/2006/relationships/tags" Target="../tags/tag21.xml"/><Relationship Id="rId21" Type="http://schemas.openxmlformats.org/officeDocument/2006/relationships/hyperlink" Target="http://www.youtube.com/capgemini" TargetMode="External"/><Relationship Id="rId7" Type="http://schemas.openxmlformats.org/officeDocument/2006/relationships/tags" Target="../tags/tag25.xml"/><Relationship Id="rId12" Type="http://schemas.openxmlformats.org/officeDocument/2006/relationships/oleObject" Target="../embeddings/oleObject7.bin"/><Relationship Id="rId17" Type="http://schemas.openxmlformats.org/officeDocument/2006/relationships/hyperlink" Target="http://www.linkedin.com/company/capgemini" TargetMode="External"/><Relationship Id="rId25" Type="http://schemas.openxmlformats.org/officeDocument/2006/relationships/image" Target="../media/image16.jpeg"/><Relationship Id="rId2" Type="http://schemas.openxmlformats.org/officeDocument/2006/relationships/vmlDrawing" Target="../drawings/vmlDrawing5.vml"/><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theme" Target="../theme/theme3.xml"/><Relationship Id="rId6" Type="http://schemas.openxmlformats.org/officeDocument/2006/relationships/tags" Target="../tags/tag24.xml"/><Relationship Id="rId11" Type="http://schemas.openxmlformats.org/officeDocument/2006/relationships/tags" Target="../tags/tag29.xml"/><Relationship Id="rId24" Type="http://schemas.openxmlformats.org/officeDocument/2006/relationships/image" Target="../media/image15.gif"/><Relationship Id="rId5" Type="http://schemas.openxmlformats.org/officeDocument/2006/relationships/tags" Target="../tags/tag23.xml"/><Relationship Id="rId15" Type="http://schemas.openxmlformats.org/officeDocument/2006/relationships/hyperlink" Target="http://www.facebook.com/Capgemini" TargetMode="External"/><Relationship Id="rId23" Type="http://schemas.openxmlformats.org/officeDocument/2006/relationships/hyperlink" Target="http://www.slideshare.net/capgemini" TargetMode="External"/><Relationship Id="rId10" Type="http://schemas.openxmlformats.org/officeDocument/2006/relationships/tags" Target="../tags/tag28.xml"/><Relationship Id="rId19" Type="http://schemas.openxmlformats.org/officeDocument/2006/relationships/hyperlink" Target="http://www.twitter.com/capgemini" TargetMode="External"/><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image" Target="../media/image10.emf"/><Relationship Id="rId22" Type="http://schemas.openxmlformats.org/officeDocument/2006/relationships/image" Target="../media/image1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3/21/2021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026" name="Object 1" hidden="1"/>
          <p:cNvGraphicFramePr>
            <a:graphicFrameLocks noChangeAspect="1"/>
          </p:cNvGraphicFramePr>
          <p:nvPr>
            <p:custDataLst>
              <p:tags r:id="rId6"/>
            </p:custDataLst>
          </p:nvPr>
        </p:nvGraphicFramePr>
        <p:xfrm>
          <a:off x="0" y="0"/>
          <a:ext cx="195385" cy="158750"/>
        </p:xfrm>
        <a:graphic>
          <a:graphicData uri="http://schemas.openxmlformats.org/presentationml/2006/ole">
            <mc:AlternateContent xmlns:mc="http://schemas.openxmlformats.org/markup-compatibility/2006">
              <mc:Choice xmlns:v="urn:schemas-microsoft-com:vml" Requires="v">
                <p:oleObj spid="_x0000_s2070" name="think-cell Slide" r:id="rId14" imgW="360" imgH="360" progId="">
                  <p:embed/>
                </p:oleObj>
              </mc:Choice>
              <mc:Fallback>
                <p:oleObj name="think-cell Slide" r:id="rId14" imgW="360" imgH="360" progId="">
                  <p:embed/>
                  <p:pic>
                    <p:nvPicPr>
                      <p:cNvPr id="1026" name="Object 1" hidden="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195385"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8" name="Title Placeholder 1"/>
          <p:cNvSpPr>
            <a:spLocks noGrp="1"/>
          </p:cNvSpPr>
          <p:nvPr>
            <p:ph type="title"/>
            <p:custDataLst>
              <p:tags r:id="rId7"/>
            </p:custDataLst>
          </p:nvPr>
        </p:nvSpPr>
        <p:spPr bwMode="auto">
          <a:xfrm>
            <a:off x="0" y="1"/>
            <a:ext cx="12192000" cy="1001713"/>
          </a:xfrm>
          <a:prstGeom prst="rect">
            <a:avLst/>
          </a:prstGeom>
          <a:noFill/>
          <a:ln w="9525">
            <a:noFill/>
            <a:miter lim="800000"/>
            <a:headEnd/>
            <a:tailEnd/>
          </a:ln>
        </p:spPr>
        <p:txBody>
          <a:bodyPr vert="horz" wrap="square" lIns="297529" tIns="33059" rIns="165294" bIns="33059" numCol="1" anchor="ctr" anchorCtr="0" compatLnSpc="1">
            <a:prstTxWarp prst="textNoShape">
              <a:avLst/>
            </a:prstTxWarp>
          </a:bodyPr>
          <a:lstStyle/>
          <a:p>
            <a:pPr lvl="0"/>
            <a:r>
              <a:rPr lang="fr-FR"/>
              <a:t>Cliquez pour modifier le style du titre</a:t>
            </a:r>
            <a:endParaRPr lang="en-US"/>
          </a:p>
        </p:txBody>
      </p:sp>
      <p:sp>
        <p:nvSpPr>
          <p:cNvPr id="1029" name="Text Placeholder 2"/>
          <p:cNvSpPr>
            <a:spLocks noGrp="1"/>
          </p:cNvSpPr>
          <p:nvPr>
            <p:ph type="body" idx="1"/>
            <p:custDataLst>
              <p:tags r:id="rId8"/>
            </p:custDataLst>
          </p:nvPr>
        </p:nvSpPr>
        <p:spPr bwMode="auto">
          <a:xfrm>
            <a:off x="398585" y="1501775"/>
            <a:ext cx="11615616" cy="4637088"/>
          </a:xfrm>
          <a:prstGeom prst="rect">
            <a:avLst/>
          </a:prstGeom>
          <a:noFill/>
          <a:ln w="9525">
            <a:noFill/>
            <a:miter lim="800000"/>
            <a:headEnd/>
            <a:tailEnd/>
          </a:ln>
        </p:spPr>
        <p:txBody>
          <a:bodyPr vert="horz" wrap="square" lIns="108000" tIns="72000" rIns="72000" bIns="72000" numCol="1" anchor="t" anchorCtr="0" compatLnSpc="1">
            <a:prstTxWarp prst="textNoShape">
              <a:avLst/>
            </a:prstTxWarp>
          </a:bodyPr>
          <a:lstStyle/>
          <a:p>
            <a:pPr lvl="0"/>
            <a:r>
              <a:rPr lang="en-US"/>
              <a:t>Click to edit Master text style</a:t>
            </a:r>
          </a:p>
          <a:p>
            <a:pPr lvl="1"/>
            <a:r>
              <a:rPr lang="en-US"/>
              <a:t>Text style level 2</a:t>
            </a:r>
          </a:p>
          <a:p>
            <a:pPr lvl="2"/>
            <a:r>
              <a:rPr lang="en-US"/>
              <a:t>Text style level 3</a:t>
            </a:r>
          </a:p>
          <a:p>
            <a:pPr lvl="3"/>
            <a:r>
              <a:rPr lang="en-US"/>
              <a:t>Text style level 4</a:t>
            </a:r>
          </a:p>
        </p:txBody>
      </p:sp>
      <p:sp>
        <p:nvSpPr>
          <p:cNvPr id="11" name="TextBox 10"/>
          <p:cNvSpPr txBox="1"/>
          <p:nvPr>
            <p:custDataLst>
              <p:tags r:id="rId9"/>
            </p:custDataLst>
          </p:nvPr>
        </p:nvSpPr>
        <p:spPr>
          <a:xfrm>
            <a:off x="11787935" y="6661264"/>
            <a:ext cx="110608" cy="107722"/>
          </a:xfrm>
          <a:prstGeom prst="rect">
            <a:avLst/>
          </a:prstGeom>
          <a:noFill/>
        </p:spPr>
        <p:txBody>
          <a:bodyPr wrap="none" lIns="0" tIns="0" rIns="0" bIns="0" anchor="ctr">
            <a:spAutoFit/>
          </a:bodyPr>
          <a:lstStyle/>
          <a:p>
            <a:pPr algn="ctr" defTabSz="957756" fontAlgn="auto">
              <a:spcBef>
                <a:spcPts val="0"/>
              </a:spcBef>
              <a:spcAft>
                <a:spcPts val="0"/>
              </a:spcAft>
              <a:defRPr/>
            </a:pPr>
            <a:fld id="{F0564213-710B-4D23-9FE5-BACC8F3A0E11}" type="slidenum">
              <a:rPr lang="en-US" sz="700">
                <a:solidFill>
                  <a:schemeClr val="tx2"/>
                </a:solidFill>
                <a:latin typeface="+mn-lt"/>
                <a:cs typeface="+mn-cs"/>
              </a:rPr>
              <a:pPr algn="ctr" defTabSz="957756" fontAlgn="auto">
                <a:spcBef>
                  <a:spcPts val="0"/>
                </a:spcBef>
                <a:spcAft>
                  <a:spcPts val="0"/>
                </a:spcAft>
                <a:defRPr/>
              </a:pPr>
              <a:t>‹#›</a:t>
            </a:fld>
            <a:endParaRPr lang="en-US" sz="700" dirty="0">
              <a:solidFill>
                <a:schemeClr val="tx2"/>
              </a:solidFill>
              <a:latin typeface="+mn-lt"/>
              <a:cs typeface="+mn-cs"/>
            </a:endParaRPr>
          </a:p>
        </p:txBody>
      </p:sp>
      <p:sp>
        <p:nvSpPr>
          <p:cNvPr id="9" name="Freeform 4"/>
          <p:cNvSpPr>
            <a:spLocks/>
          </p:cNvSpPr>
          <p:nvPr>
            <p:custDataLst>
              <p:tags r:id="rId10"/>
            </p:custDataLst>
          </p:nvPr>
        </p:nvSpPr>
        <p:spPr bwMode="auto">
          <a:xfrm>
            <a:off x="0" y="676276"/>
            <a:ext cx="12192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defTabSz="957756" fontAlgn="auto">
              <a:spcBef>
                <a:spcPts val="0"/>
              </a:spcBef>
              <a:spcAft>
                <a:spcPts val="0"/>
              </a:spcAft>
              <a:defRPr/>
            </a:pPr>
            <a:endParaRPr lang="fr-FR" sz="1800">
              <a:latin typeface="+mn-lt"/>
              <a:cs typeface="+mn-cs"/>
            </a:endParaRPr>
          </a:p>
        </p:txBody>
      </p:sp>
      <p:sp>
        <p:nvSpPr>
          <p:cNvPr id="12" name="Rectangle 11"/>
          <p:cNvSpPr>
            <a:spLocks noChangeArrowheads="1"/>
          </p:cNvSpPr>
          <p:nvPr>
            <p:custDataLst>
              <p:tags r:id="rId11"/>
            </p:custDataLst>
          </p:nvPr>
        </p:nvSpPr>
        <p:spPr bwMode="auto">
          <a:xfrm>
            <a:off x="8297985" y="6623050"/>
            <a:ext cx="3274646" cy="184150"/>
          </a:xfrm>
          <a:prstGeom prst="rect">
            <a:avLst/>
          </a:prstGeom>
          <a:noFill/>
          <a:ln w="19050">
            <a:noFill/>
            <a:miter lim="800000"/>
            <a:headEnd/>
            <a:tailEnd/>
          </a:ln>
          <a:effectLst/>
        </p:spPr>
        <p:txBody>
          <a:bodyPr lIns="35997" tIns="35997" rIns="35997" bIns="35997" anchor="b"/>
          <a:lstStyle/>
          <a:p>
            <a:pPr algn="r" defTabSz="995445" eaLnBrk="0" fontAlgn="auto" hangingPunct="0">
              <a:lnSpc>
                <a:spcPct val="90000"/>
              </a:lnSpc>
              <a:spcBef>
                <a:spcPct val="10000"/>
              </a:spcBef>
              <a:spcAft>
                <a:spcPts val="0"/>
              </a:spcAft>
              <a:defRPr/>
            </a:pPr>
            <a:r>
              <a:rPr lang="en-US" altLang="en-US" sz="600" dirty="0">
                <a:solidFill>
                  <a:schemeClr val="tx2"/>
                </a:solidFill>
                <a:latin typeface="+mj-lt"/>
                <a:cs typeface="Helvetica Light"/>
              </a:rPr>
              <a:t>Copyright © Capgemini 2013. All Rights Reserved</a:t>
            </a:r>
          </a:p>
        </p:txBody>
      </p:sp>
      <p:sp>
        <p:nvSpPr>
          <p:cNvPr id="13" name="Rectangle 12"/>
          <p:cNvSpPr/>
          <p:nvPr>
            <p:custDataLst>
              <p:tags r:id="rId12"/>
            </p:custDataLst>
          </p:nvPr>
        </p:nvSpPr>
        <p:spPr>
          <a:xfrm>
            <a:off x="9216294" y="6427788"/>
            <a:ext cx="2356338" cy="195262"/>
          </a:xfrm>
          <a:prstGeom prst="rect">
            <a:avLst/>
          </a:prstGeom>
        </p:spPr>
        <p:txBody>
          <a:bodyPr wrap="none" lIns="35997" tIns="35997" rIns="35997" bIns="35997" anchor="b"/>
          <a:lstStyle/>
          <a:p>
            <a:pPr algn="r" defTabSz="957756" fontAlgn="auto">
              <a:spcBef>
                <a:spcPts val="0"/>
              </a:spcBef>
              <a:spcAft>
                <a:spcPts val="0"/>
              </a:spcAft>
              <a:defRPr/>
            </a:pPr>
            <a:r>
              <a:rPr lang="en-US" sz="700" dirty="0">
                <a:solidFill>
                  <a:schemeClr val="tx2"/>
                </a:solidFill>
                <a:latin typeface="+mj-lt"/>
                <a:cs typeface="+mn-cs"/>
              </a:rPr>
              <a:t>Group Presentation | May 2013</a:t>
            </a:r>
          </a:p>
        </p:txBody>
      </p:sp>
      <p:cxnSp>
        <p:nvCxnSpPr>
          <p:cNvPr id="15" name="Straight Connector 5"/>
          <p:cNvCxnSpPr/>
          <p:nvPr>
            <p:custDataLst>
              <p:tags r:id="rId13"/>
            </p:custDataLst>
          </p:nvPr>
        </p:nvCxnSpPr>
        <p:spPr>
          <a:xfrm flipH="1">
            <a:off x="0" y="6362700"/>
            <a:ext cx="12192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035" name="Image 13" descr="Capgemini_logo.jpg"/>
          <p:cNvPicPr>
            <a:picLocks noChangeAspect="1"/>
          </p:cNvPicPr>
          <p:nvPr userDrawn="1"/>
        </p:nvPicPr>
        <p:blipFill>
          <a:blip r:embed="rId16" cstate="print"/>
          <a:srcRect/>
          <a:stretch>
            <a:fillRect/>
          </a:stretch>
        </p:blipFill>
        <p:spPr bwMode="auto">
          <a:xfrm>
            <a:off x="144585" y="6419850"/>
            <a:ext cx="1774092" cy="342900"/>
          </a:xfrm>
          <a:prstGeom prst="rect">
            <a:avLst/>
          </a:prstGeom>
          <a:noFill/>
          <a:ln w="9525">
            <a:noFill/>
            <a:miter lim="800000"/>
            <a:headEnd/>
            <a:tailEnd/>
          </a:ln>
        </p:spPr>
      </p:pic>
    </p:spTree>
    <p:extLst>
      <p:ext uri="{BB962C8B-B14F-4D97-AF65-F5344CB8AC3E}">
        <p14:creationId xmlns:p14="http://schemas.microsoft.com/office/powerpoint/2010/main" val="2381543342"/>
      </p:ext>
    </p:extLst>
  </p:cSld>
  <p:clrMap bg1="lt1" tx1="dk1" bg2="lt2" tx2="dk2" accent1="accent1" accent2="accent2" accent3="accent3" accent4="accent4" accent5="accent5" accent6="accent6" hlink="hlink" folHlink="folHlink"/>
  <p:sldLayoutIdLst>
    <p:sldLayoutId id="2147483678" r:id="rId1"/>
    <p:sldLayoutId id="2147483680" r:id="rId2"/>
    <p:sldLayoutId id="2147483683" r:id="rId3"/>
  </p:sldLayoutIdLst>
  <p:txStyles>
    <p:titleStyle>
      <a:lvl1pPr algn="l" defTabSz="912813" rtl="0" eaLnBrk="0" fontAlgn="base" hangingPunct="0">
        <a:lnSpc>
          <a:spcPct val="85000"/>
        </a:lnSpc>
        <a:spcBef>
          <a:spcPct val="0"/>
        </a:spcBef>
        <a:spcAft>
          <a:spcPct val="0"/>
        </a:spcAft>
        <a:defRPr sz="3200" kern="1200">
          <a:solidFill>
            <a:schemeClr val="tx1"/>
          </a:solidFill>
          <a:latin typeface="+mj-lt"/>
          <a:ea typeface="+mj-ea"/>
          <a:cs typeface="+mj-cs"/>
        </a:defRPr>
      </a:lvl1pPr>
      <a:lvl2pPr algn="l" defTabSz="912813" rtl="0" eaLnBrk="0" fontAlgn="base" hangingPunct="0">
        <a:lnSpc>
          <a:spcPct val="85000"/>
        </a:lnSpc>
        <a:spcBef>
          <a:spcPct val="0"/>
        </a:spcBef>
        <a:spcAft>
          <a:spcPct val="0"/>
        </a:spcAft>
        <a:defRPr sz="3200">
          <a:solidFill>
            <a:schemeClr val="tx1"/>
          </a:solidFill>
          <a:latin typeface="Arial" pitchFamily="34" charset="0"/>
        </a:defRPr>
      </a:lvl2pPr>
      <a:lvl3pPr algn="l" defTabSz="912813" rtl="0" eaLnBrk="0" fontAlgn="base" hangingPunct="0">
        <a:lnSpc>
          <a:spcPct val="85000"/>
        </a:lnSpc>
        <a:spcBef>
          <a:spcPct val="0"/>
        </a:spcBef>
        <a:spcAft>
          <a:spcPct val="0"/>
        </a:spcAft>
        <a:defRPr sz="3200">
          <a:solidFill>
            <a:schemeClr val="tx1"/>
          </a:solidFill>
          <a:latin typeface="Arial" pitchFamily="34" charset="0"/>
        </a:defRPr>
      </a:lvl3pPr>
      <a:lvl4pPr algn="l" defTabSz="912813" rtl="0" eaLnBrk="0" fontAlgn="base" hangingPunct="0">
        <a:lnSpc>
          <a:spcPct val="85000"/>
        </a:lnSpc>
        <a:spcBef>
          <a:spcPct val="0"/>
        </a:spcBef>
        <a:spcAft>
          <a:spcPct val="0"/>
        </a:spcAft>
        <a:defRPr sz="3200">
          <a:solidFill>
            <a:schemeClr val="tx1"/>
          </a:solidFill>
          <a:latin typeface="Arial" pitchFamily="34" charset="0"/>
        </a:defRPr>
      </a:lvl4pPr>
      <a:lvl5pPr algn="l" defTabSz="912813" rtl="0" eaLnBrk="0" fontAlgn="base" hangingPunct="0">
        <a:lnSpc>
          <a:spcPct val="85000"/>
        </a:lnSpc>
        <a:spcBef>
          <a:spcPct val="0"/>
        </a:spcBef>
        <a:spcAft>
          <a:spcPct val="0"/>
        </a:spcAft>
        <a:defRPr sz="3200">
          <a:solidFill>
            <a:schemeClr val="tx1"/>
          </a:solidFill>
          <a:latin typeface="Arial" pitchFamily="34" charset="0"/>
        </a:defRPr>
      </a:lvl5pPr>
      <a:lvl6pPr marL="457200" algn="l" defTabSz="912813" rtl="0" fontAlgn="base">
        <a:lnSpc>
          <a:spcPct val="85000"/>
        </a:lnSpc>
        <a:spcBef>
          <a:spcPct val="0"/>
        </a:spcBef>
        <a:spcAft>
          <a:spcPct val="0"/>
        </a:spcAft>
        <a:defRPr sz="3200">
          <a:solidFill>
            <a:schemeClr val="tx1"/>
          </a:solidFill>
          <a:latin typeface="Arial" pitchFamily="34" charset="0"/>
        </a:defRPr>
      </a:lvl6pPr>
      <a:lvl7pPr marL="914400" algn="l" defTabSz="912813" rtl="0" fontAlgn="base">
        <a:lnSpc>
          <a:spcPct val="85000"/>
        </a:lnSpc>
        <a:spcBef>
          <a:spcPct val="0"/>
        </a:spcBef>
        <a:spcAft>
          <a:spcPct val="0"/>
        </a:spcAft>
        <a:defRPr sz="3200">
          <a:solidFill>
            <a:schemeClr val="tx1"/>
          </a:solidFill>
          <a:latin typeface="Arial" pitchFamily="34" charset="0"/>
        </a:defRPr>
      </a:lvl7pPr>
      <a:lvl8pPr marL="1371600" algn="l" defTabSz="912813" rtl="0" fontAlgn="base">
        <a:lnSpc>
          <a:spcPct val="85000"/>
        </a:lnSpc>
        <a:spcBef>
          <a:spcPct val="0"/>
        </a:spcBef>
        <a:spcAft>
          <a:spcPct val="0"/>
        </a:spcAft>
        <a:defRPr sz="3200">
          <a:solidFill>
            <a:schemeClr val="tx1"/>
          </a:solidFill>
          <a:latin typeface="Arial" pitchFamily="34" charset="0"/>
        </a:defRPr>
      </a:lvl8pPr>
      <a:lvl9pPr marL="1828800" algn="l" defTabSz="912813" rtl="0" fontAlgn="base">
        <a:lnSpc>
          <a:spcPct val="85000"/>
        </a:lnSpc>
        <a:spcBef>
          <a:spcPct val="0"/>
        </a:spcBef>
        <a:spcAft>
          <a:spcPct val="0"/>
        </a:spcAft>
        <a:defRPr sz="3200">
          <a:solidFill>
            <a:schemeClr val="tx1"/>
          </a:solidFill>
          <a:latin typeface="Arial" pitchFamily="34" charset="0"/>
        </a:defRPr>
      </a:lvl9pPr>
    </p:titleStyle>
    <p:bodyStyle>
      <a:lvl1pPr marL="165100" indent="-165100" algn="l" defTabSz="912813" rtl="0" eaLnBrk="0" fontAlgn="base" hangingPunct="0">
        <a:lnSpc>
          <a:spcPct val="90000"/>
        </a:lnSpc>
        <a:spcBef>
          <a:spcPct val="0"/>
        </a:spcBef>
        <a:spcAft>
          <a:spcPts val="600"/>
        </a:spcAft>
        <a:buClr>
          <a:srgbClr val="0098CC"/>
        </a:buClr>
        <a:buFont typeface="Wingdings" pitchFamily="2" charset="2"/>
        <a:buChar char="§"/>
        <a:defRPr sz="2200" kern="1200">
          <a:solidFill>
            <a:srgbClr val="514A46"/>
          </a:solidFill>
          <a:latin typeface="+mn-lt"/>
          <a:ea typeface="+mn-ea"/>
          <a:cs typeface="+mn-cs"/>
        </a:defRPr>
      </a:lvl1pPr>
      <a:lvl2pPr marL="355600" indent="-180975" algn="l" defTabSz="912813" rtl="0" eaLnBrk="0" fontAlgn="base" hangingPunct="0">
        <a:lnSpc>
          <a:spcPct val="90000"/>
        </a:lnSpc>
        <a:spcBef>
          <a:spcPct val="0"/>
        </a:spcBef>
        <a:spcAft>
          <a:spcPts val="600"/>
        </a:spcAft>
        <a:buClr>
          <a:srgbClr val="B70132"/>
        </a:buClr>
        <a:buFont typeface="Wingdings" pitchFamily="2" charset="2"/>
        <a:buChar char="§"/>
        <a:defRPr kern="1200">
          <a:solidFill>
            <a:srgbClr val="514A46"/>
          </a:solidFill>
          <a:latin typeface="+mn-lt"/>
          <a:ea typeface="+mn-ea"/>
          <a:cs typeface="+mn-cs"/>
        </a:defRPr>
      </a:lvl2pPr>
      <a:lvl3pPr marL="536575" indent="-165100" algn="l" defTabSz="912813" rtl="0" eaLnBrk="0" fontAlgn="base" hangingPunct="0">
        <a:lnSpc>
          <a:spcPct val="90000"/>
        </a:lnSpc>
        <a:spcBef>
          <a:spcPct val="0"/>
        </a:spcBef>
        <a:spcAft>
          <a:spcPts val="600"/>
        </a:spcAft>
        <a:buClr>
          <a:schemeClr val="accent2"/>
        </a:buClr>
        <a:buFont typeface="Arial" pitchFamily="34" charset="0"/>
        <a:buChar char="•"/>
        <a:defRPr sz="1600" kern="1200">
          <a:solidFill>
            <a:srgbClr val="514A46"/>
          </a:solidFill>
          <a:latin typeface="+mn-lt"/>
          <a:ea typeface="+mn-ea"/>
          <a:cs typeface="+mn-cs"/>
        </a:defRPr>
      </a:lvl3pPr>
      <a:lvl4pPr marL="711200" indent="-165100" algn="l" defTabSz="912813" rtl="0" eaLnBrk="0" fontAlgn="base" hangingPunct="0">
        <a:lnSpc>
          <a:spcPct val="90000"/>
        </a:lnSpc>
        <a:spcBef>
          <a:spcPct val="0"/>
        </a:spcBef>
        <a:spcAft>
          <a:spcPts val="600"/>
        </a:spcAft>
        <a:buClr>
          <a:schemeClr val="bg2"/>
        </a:buClr>
        <a:buFont typeface="Arial" pitchFamily="34" charset="0"/>
        <a:buChar char="–"/>
        <a:defRPr sz="1400" kern="1200">
          <a:solidFill>
            <a:srgbClr val="514A46"/>
          </a:solidFill>
          <a:latin typeface="+mn-lt"/>
          <a:ea typeface="+mn-ea"/>
          <a:cs typeface="+mn-cs"/>
        </a:defRPr>
      </a:lvl4pPr>
      <a:lvl5pPr marL="1608138" indent="-192088" algn="l" defTabSz="912813" rtl="0" eaLnBrk="0" fontAlgn="base" hangingPunct="0">
        <a:spcBef>
          <a:spcPct val="0"/>
        </a:spcBef>
        <a:spcAft>
          <a:spcPct val="0"/>
        </a:spcAft>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3314" name="Object 1" hidden="1"/>
          <p:cNvGraphicFramePr>
            <a:graphicFrameLocks noChangeAspect="1"/>
          </p:cNvGraphicFramePr>
          <p:nvPr>
            <p:custDataLst>
              <p:tags r:id="rId3"/>
            </p:custDataLst>
          </p:nvPr>
        </p:nvGraphicFramePr>
        <p:xfrm>
          <a:off x="0" y="0"/>
          <a:ext cx="195385" cy="158750"/>
        </p:xfrm>
        <a:graphic>
          <a:graphicData uri="http://schemas.openxmlformats.org/presentationml/2006/ole">
            <mc:AlternateContent xmlns:mc="http://schemas.openxmlformats.org/markup-compatibility/2006">
              <mc:Choice xmlns:v="urn:schemas-microsoft-com:vml" Requires="v">
                <p:oleObj spid="_x0000_s11268" name="think-cell Slide" r:id="rId12" imgW="360" imgH="360" progId="">
                  <p:embed/>
                </p:oleObj>
              </mc:Choice>
              <mc:Fallback>
                <p:oleObj name="think-cell Slide" r:id="rId12" imgW="360" imgH="360" progId="">
                  <p:embed/>
                  <p:pic>
                    <p:nvPicPr>
                      <p:cNvPr id="13314" name="Object 1" hidden="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95385"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7" name="Rectangle 7"/>
          <p:cNvSpPr/>
          <p:nvPr>
            <p:custDataLst>
              <p:tags r:id="rId4"/>
            </p:custDataLst>
          </p:nvPr>
        </p:nvSpPr>
        <p:spPr bwMode="auto">
          <a:xfrm flipV="1">
            <a:off x="-1954" y="1677988"/>
            <a:ext cx="12193954" cy="5180012"/>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57756" fontAlgn="auto">
              <a:spcBef>
                <a:spcPts val="0"/>
              </a:spcBef>
              <a:spcAft>
                <a:spcPts val="0"/>
              </a:spcAft>
              <a:defRPr/>
            </a:pPr>
            <a:endParaRPr lang="en-US" sz="1000" dirty="0">
              <a:solidFill>
                <a:schemeClr val="bg1"/>
              </a:solidFill>
              <a:latin typeface="Arial"/>
              <a:cs typeface="Arial"/>
            </a:endParaRPr>
          </a:p>
        </p:txBody>
      </p:sp>
      <p:pic>
        <p:nvPicPr>
          <p:cNvPr id="13317" name="Picture 104" descr="C:\Users\UserSim\Desktop\Capgemini\moto.emf"/>
          <p:cNvPicPr>
            <a:picLocks noChangeAspect="1" noChangeArrowheads="1"/>
          </p:cNvPicPr>
          <p:nvPr>
            <p:custDataLst>
              <p:tags r:id="rId5"/>
            </p:custDataLst>
          </p:nvPr>
        </p:nvPicPr>
        <p:blipFill>
          <a:blip r:embed="rId14" cstate="print"/>
          <a:srcRect/>
          <a:stretch>
            <a:fillRect/>
          </a:stretch>
        </p:blipFill>
        <p:spPr bwMode="auto">
          <a:xfrm>
            <a:off x="7885724" y="1209675"/>
            <a:ext cx="3544277" cy="228600"/>
          </a:xfrm>
          <a:prstGeom prst="rect">
            <a:avLst/>
          </a:prstGeom>
          <a:noFill/>
          <a:ln w="9525">
            <a:noFill/>
            <a:miter lim="800000"/>
            <a:headEnd/>
            <a:tailEnd/>
          </a:ln>
        </p:spPr>
      </p:pic>
      <p:sp>
        <p:nvSpPr>
          <p:cNvPr id="15" name="Rectangle 14"/>
          <p:cNvSpPr/>
          <p:nvPr>
            <p:custDataLst>
              <p:tags r:id="rId6"/>
            </p:custDataLst>
          </p:nvPr>
        </p:nvSpPr>
        <p:spPr>
          <a:xfrm>
            <a:off x="8906746" y="5458345"/>
            <a:ext cx="2523255" cy="380480"/>
          </a:xfrm>
          <a:prstGeom prst="rect">
            <a:avLst/>
          </a:prstGeom>
        </p:spPr>
        <p:txBody>
          <a:bodyPr wrap="none" lIns="0" tIns="36000" rIns="0" bIns="36000" anchor="b">
            <a:spAutoFit/>
          </a:bodyPr>
          <a:lstStyle/>
          <a:p>
            <a:pPr algn="r" defTabSz="957756" fontAlgn="auto">
              <a:spcBef>
                <a:spcPts val="0"/>
              </a:spcBef>
              <a:spcAft>
                <a:spcPts val="0"/>
              </a:spcAft>
              <a:defRPr/>
            </a:pPr>
            <a:r>
              <a:rPr lang="en-US" sz="2000" b="1" dirty="0">
                <a:solidFill>
                  <a:schemeClr val="bg1"/>
                </a:solidFill>
              </a:rPr>
              <a:t>www.capgemini.com</a:t>
            </a:r>
          </a:p>
        </p:txBody>
      </p:sp>
      <p:pic>
        <p:nvPicPr>
          <p:cNvPr id="13319" name="Picture 3" descr="C:\Users\UserSim\Desktop\DS_icons\128x128 shadows\facebook.png">
            <a:hlinkClick r:id="rId15"/>
          </p:cNvPr>
          <p:cNvPicPr>
            <a:picLocks noChangeAspect="1" noChangeArrowheads="1"/>
          </p:cNvPicPr>
          <p:nvPr>
            <p:custDataLst>
              <p:tags r:id="rId7"/>
            </p:custDataLst>
          </p:nvPr>
        </p:nvPicPr>
        <p:blipFill>
          <a:blip r:embed="rId16" cstate="print"/>
          <a:srcRect/>
          <a:stretch>
            <a:fillRect/>
          </a:stretch>
        </p:blipFill>
        <p:spPr bwMode="auto">
          <a:xfrm>
            <a:off x="9464431" y="5932489"/>
            <a:ext cx="341924" cy="263525"/>
          </a:xfrm>
          <a:prstGeom prst="rect">
            <a:avLst/>
          </a:prstGeom>
          <a:noFill/>
          <a:ln w="9525">
            <a:noFill/>
            <a:miter lim="800000"/>
            <a:headEnd/>
            <a:tailEnd/>
          </a:ln>
        </p:spPr>
      </p:pic>
      <p:pic>
        <p:nvPicPr>
          <p:cNvPr id="13320" name="Picture 4" descr="C:\Users\UserSim\Desktop\DS_icons\128x128 shadows\linkedin.png">
            <a:hlinkClick r:id="rId17"/>
          </p:cNvPr>
          <p:cNvPicPr>
            <a:picLocks noChangeAspect="1" noChangeArrowheads="1"/>
          </p:cNvPicPr>
          <p:nvPr>
            <p:custDataLst>
              <p:tags r:id="rId8"/>
            </p:custDataLst>
          </p:nvPr>
        </p:nvPicPr>
        <p:blipFill>
          <a:blip r:embed="rId18" cstate="print"/>
          <a:srcRect/>
          <a:stretch>
            <a:fillRect/>
          </a:stretch>
        </p:blipFill>
        <p:spPr bwMode="auto">
          <a:xfrm>
            <a:off x="9876693" y="5932488"/>
            <a:ext cx="347785" cy="266700"/>
          </a:xfrm>
          <a:prstGeom prst="rect">
            <a:avLst/>
          </a:prstGeom>
          <a:noFill/>
          <a:ln w="9525">
            <a:noFill/>
            <a:miter lim="800000"/>
            <a:headEnd/>
            <a:tailEnd/>
          </a:ln>
        </p:spPr>
      </p:pic>
      <p:pic>
        <p:nvPicPr>
          <p:cNvPr id="13321" name="Picture 5" descr="C:\Users\UserSim\Desktop\DS_icons\128x128 shadows\twitter.png">
            <a:hlinkClick r:id="rId19"/>
          </p:cNvPr>
          <p:cNvPicPr>
            <a:picLocks noChangeAspect="1" noChangeArrowheads="1"/>
          </p:cNvPicPr>
          <p:nvPr>
            <p:custDataLst>
              <p:tags r:id="rId9"/>
            </p:custDataLst>
          </p:nvPr>
        </p:nvPicPr>
        <p:blipFill>
          <a:blip r:embed="rId20" cstate="print"/>
          <a:srcRect/>
          <a:stretch>
            <a:fillRect/>
          </a:stretch>
        </p:blipFill>
        <p:spPr bwMode="auto">
          <a:xfrm>
            <a:off x="10652369" y="5932488"/>
            <a:ext cx="345831" cy="266700"/>
          </a:xfrm>
          <a:prstGeom prst="rect">
            <a:avLst/>
          </a:prstGeom>
          <a:noFill/>
          <a:ln w="9525">
            <a:noFill/>
            <a:miter lim="800000"/>
            <a:headEnd/>
            <a:tailEnd/>
          </a:ln>
        </p:spPr>
      </p:pic>
      <p:pic>
        <p:nvPicPr>
          <p:cNvPr id="13322" name="Picture 6" descr="C:\Users\UserSim\Desktop\DS_icons\128x128 shadows\youtube.png">
            <a:hlinkClick r:id="rId21"/>
          </p:cNvPr>
          <p:cNvPicPr>
            <a:picLocks noChangeAspect="1" noChangeArrowheads="1"/>
          </p:cNvPicPr>
          <p:nvPr>
            <p:custDataLst>
              <p:tags r:id="rId10"/>
            </p:custDataLst>
          </p:nvPr>
        </p:nvPicPr>
        <p:blipFill>
          <a:blip r:embed="rId22" cstate="print"/>
          <a:srcRect/>
          <a:stretch>
            <a:fillRect/>
          </a:stretch>
        </p:blipFill>
        <p:spPr bwMode="auto">
          <a:xfrm>
            <a:off x="11068540" y="5932488"/>
            <a:ext cx="345830" cy="266700"/>
          </a:xfrm>
          <a:prstGeom prst="rect">
            <a:avLst/>
          </a:prstGeom>
          <a:noFill/>
          <a:ln w="9525">
            <a:noFill/>
            <a:miter lim="800000"/>
            <a:headEnd/>
            <a:tailEnd/>
          </a:ln>
        </p:spPr>
      </p:pic>
      <p:pic>
        <p:nvPicPr>
          <p:cNvPr id="20" name="Image 22" descr="Picto_Slideshare.gif">
            <a:hlinkClick r:id="rId23"/>
          </p:cNvPr>
          <p:cNvPicPr preferRelativeResize="0">
            <a:picLocks/>
          </p:cNvPicPr>
          <p:nvPr>
            <p:custDataLst>
              <p:tags r:id="rId11"/>
            </p:custDataLst>
          </p:nvPr>
        </p:nvPicPr>
        <p:blipFill>
          <a:blip r:embed="rId24" cstate="email"/>
          <a:srcRect l="4793" t="6316" r="5718" b="7969"/>
          <a:stretch>
            <a:fillRect/>
          </a:stretch>
        </p:blipFill>
        <p:spPr>
          <a:xfrm>
            <a:off x="10293899" y="5932548"/>
            <a:ext cx="287215" cy="238125"/>
          </a:xfrm>
          <a:prstGeom prst="roundRect">
            <a:avLst/>
          </a:prstGeom>
          <a:effectLst>
            <a:outerShdw blurRad="38100" dist="25400" dir="5400000" sx="98000" sy="98000" algn="t" rotWithShape="0">
              <a:schemeClr val="tx2">
                <a:alpha val="51000"/>
              </a:schemeClr>
            </a:outerShdw>
          </a:effectLst>
        </p:spPr>
      </p:pic>
      <p:pic>
        <p:nvPicPr>
          <p:cNvPr id="13324" name="Image 12" descr="Capgemini_logo.jpg"/>
          <p:cNvPicPr>
            <a:picLocks noChangeAspect="1"/>
          </p:cNvPicPr>
          <p:nvPr userDrawn="1"/>
        </p:nvPicPr>
        <p:blipFill>
          <a:blip r:embed="rId25" cstate="print"/>
          <a:srcRect/>
          <a:stretch>
            <a:fillRect/>
          </a:stretch>
        </p:blipFill>
        <p:spPr bwMode="auto">
          <a:xfrm>
            <a:off x="920263" y="1014414"/>
            <a:ext cx="3544277" cy="687387"/>
          </a:xfrm>
          <a:prstGeom prst="rect">
            <a:avLst/>
          </a:prstGeom>
          <a:noFill/>
          <a:ln w="9525">
            <a:noFill/>
            <a:miter lim="800000"/>
            <a:headEnd/>
            <a:tailEnd/>
          </a:ln>
        </p:spPr>
      </p:pic>
    </p:spTree>
    <p:extLst>
      <p:ext uri="{BB962C8B-B14F-4D97-AF65-F5344CB8AC3E}">
        <p14:creationId xmlns:p14="http://schemas.microsoft.com/office/powerpoint/2010/main" val="2597498238"/>
      </p:ext>
    </p:extLst>
  </p:cSld>
  <p:clrMap bg1="lt1" tx1="dk1" bg2="lt2" tx2="dk2" accent1="accent1" accent2="accent2" accent3="accent3" accent4="accent4" accent5="accent5" accent6="accent6" hlink="hlink" folHlink="folHlink"/>
  <p:txStyles>
    <p:titleStyle>
      <a:lvl1pPr algn="ctr" defTabSz="838200" rtl="0" eaLnBrk="0" fontAlgn="base" hangingPunct="0">
        <a:spcBef>
          <a:spcPct val="0"/>
        </a:spcBef>
        <a:spcAft>
          <a:spcPct val="0"/>
        </a:spcAft>
        <a:defRPr sz="4000" kern="1200">
          <a:solidFill>
            <a:schemeClr val="tx1"/>
          </a:solidFill>
          <a:latin typeface="+mj-lt"/>
          <a:ea typeface="+mj-ea"/>
          <a:cs typeface="+mj-cs"/>
        </a:defRPr>
      </a:lvl1pPr>
      <a:lvl2pPr algn="ctr" defTabSz="838200" rtl="0" eaLnBrk="0" fontAlgn="base" hangingPunct="0">
        <a:spcBef>
          <a:spcPct val="0"/>
        </a:spcBef>
        <a:spcAft>
          <a:spcPct val="0"/>
        </a:spcAft>
        <a:defRPr sz="4000">
          <a:solidFill>
            <a:schemeClr val="tx1"/>
          </a:solidFill>
          <a:latin typeface="Arial" pitchFamily="34" charset="0"/>
        </a:defRPr>
      </a:lvl2pPr>
      <a:lvl3pPr algn="ctr" defTabSz="838200" rtl="0" eaLnBrk="0" fontAlgn="base" hangingPunct="0">
        <a:spcBef>
          <a:spcPct val="0"/>
        </a:spcBef>
        <a:spcAft>
          <a:spcPct val="0"/>
        </a:spcAft>
        <a:defRPr sz="4000">
          <a:solidFill>
            <a:schemeClr val="tx1"/>
          </a:solidFill>
          <a:latin typeface="Arial" pitchFamily="34" charset="0"/>
        </a:defRPr>
      </a:lvl3pPr>
      <a:lvl4pPr algn="ctr" defTabSz="838200" rtl="0" eaLnBrk="0" fontAlgn="base" hangingPunct="0">
        <a:spcBef>
          <a:spcPct val="0"/>
        </a:spcBef>
        <a:spcAft>
          <a:spcPct val="0"/>
        </a:spcAft>
        <a:defRPr sz="4000">
          <a:solidFill>
            <a:schemeClr val="tx1"/>
          </a:solidFill>
          <a:latin typeface="Arial" pitchFamily="34" charset="0"/>
        </a:defRPr>
      </a:lvl4pPr>
      <a:lvl5pPr algn="ctr" defTabSz="838200" rtl="0" eaLnBrk="0" fontAlgn="base" hangingPunct="0">
        <a:spcBef>
          <a:spcPct val="0"/>
        </a:spcBef>
        <a:spcAft>
          <a:spcPct val="0"/>
        </a:spcAft>
        <a:defRPr sz="4000">
          <a:solidFill>
            <a:schemeClr val="tx1"/>
          </a:solidFill>
          <a:latin typeface="Arial" pitchFamily="34" charset="0"/>
        </a:defRPr>
      </a:lvl5pPr>
      <a:lvl6pPr marL="457200" algn="ctr" defTabSz="838200" rtl="0" fontAlgn="base">
        <a:spcBef>
          <a:spcPct val="0"/>
        </a:spcBef>
        <a:spcAft>
          <a:spcPct val="0"/>
        </a:spcAft>
        <a:defRPr sz="4000">
          <a:solidFill>
            <a:schemeClr val="tx1"/>
          </a:solidFill>
          <a:latin typeface="Arial" pitchFamily="34" charset="0"/>
        </a:defRPr>
      </a:lvl6pPr>
      <a:lvl7pPr marL="914400" algn="ctr" defTabSz="838200" rtl="0" fontAlgn="base">
        <a:spcBef>
          <a:spcPct val="0"/>
        </a:spcBef>
        <a:spcAft>
          <a:spcPct val="0"/>
        </a:spcAft>
        <a:defRPr sz="4000">
          <a:solidFill>
            <a:schemeClr val="tx1"/>
          </a:solidFill>
          <a:latin typeface="Arial" pitchFamily="34" charset="0"/>
        </a:defRPr>
      </a:lvl7pPr>
      <a:lvl8pPr marL="1371600" algn="ctr" defTabSz="838200" rtl="0" fontAlgn="base">
        <a:spcBef>
          <a:spcPct val="0"/>
        </a:spcBef>
        <a:spcAft>
          <a:spcPct val="0"/>
        </a:spcAft>
        <a:defRPr sz="4000">
          <a:solidFill>
            <a:schemeClr val="tx1"/>
          </a:solidFill>
          <a:latin typeface="Arial" pitchFamily="34" charset="0"/>
        </a:defRPr>
      </a:lvl8pPr>
      <a:lvl9pPr marL="1828800" algn="ctr" defTabSz="838200" rtl="0" fontAlgn="base">
        <a:spcBef>
          <a:spcPct val="0"/>
        </a:spcBef>
        <a:spcAft>
          <a:spcPct val="0"/>
        </a:spcAft>
        <a:defRPr sz="4000">
          <a:solidFill>
            <a:schemeClr val="tx1"/>
          </a:solidFill>
          <a:latin typeface="Arial" pitchFamily="34" charset="0"/>
        </a:defRPr>
      </a:lvl9pPr>
    </p:titleStyle>
    <p:bodyStyle>
      <a:lvl1pPr marL="314325" indent="-314325" algn="l" defTabSz="838200" rtl="0" eaLnBrk="0" fontAlgn="base" hangingPunct="0">
        <a:spcBef>
          <a:spcPct val="20000"/>
        </a:spcBef>
        <a:spcAft>
          <a:spcPct val="0"/>
        </a:spcAft>
        <a:buFont typeface="Arial" pitchFamily="34" charset="0"/>
        <a:buChar char="•"/>
        <a:defRPr sz="2900" kern="1200">
          <a:solidFill>
            <a:schemeClr val="tx1"/>
          </a:solidFill>
          <a:latin typeface="+mn-lt"/>
          <a:ea typeface="+mn-ea"/>
          <a:cs typeface="+mn-cs"/>
        </a:defRPr>
      </a:lvl1pPr>
      <a:lvl2pPr marL="681038" indent="-261938" algn="l" defTabSz="838200" rtl="0" eaLnBrk="0" fontAlgn="base" hangingPunct="0">
        <a:spcBef>
          <a:spcPct val="20000"/>
        </a:spcBef>
        <a:spcAft>
          <a:spcPct val="0"/>
        </a:spcAft>
        <a:buFont typeface="Arial" pitchFamily="34" charset="0"/>
        <a:buChar char="–"/>
        <a:defRPr sz="2600" kern="1200">
          <a:solidFill>
            <a:schemeClr val="tx1"/>
          </a:solidFill>
          <a:latin typeface="+mn-lt"/>
          <a:ea typeface="+mn-ea"/>
          <a:cs typeface="+mn-cs"/>
        </a:defRPr>
      </a:lvl2pPr>
      <a:lvl3pPr marL="1049338" indent="-209550" algn="l" defTabSz="838200" rtl="0" eaLnBrk="0" fontAlgn="base" hangingPunct="0">
        <a:spcBef>
          <a:spcPct val="20000"/>
        </a:spcBef>
        <a:spcAft>
          <a:spcPct val="0"/>
        </a:spcAft>
        <a:buFont typeface="Arial" pitchFamily="34" charset="0"/>
        <a:buChar char="•"/>
        <a:defRPr sz="2200" kern="1200">
          <a:solidFill>
            <a:schemeClr val="tx1"/>
          </a:solidFill>
          <a:latin typeface="+mn-lt"/>
          <a:ea typeface="+mn-ea"/>
          <a:cs typeface="+mn-cs"/>
        </a:defRPr>
      </a:lvl3pPr>
      <a:lvl4pPr marL="1468438" indent="-209550" algn="l" defTabSz="838200" rtl="0" eaLnBrk="0" fontAlgn="base" hangingPunct="0">
        <a:spcBef>
          <a:spcPct val="20000"/>
        </a:spcBef>
        <a:spcAft>
          <a:spcPct val="0"/>
        </a:spcAft>
        <a:buFont typeface="Arial" pitchFamily="34" charset="0"/>
        <a:buChar char="–"/>
        <a:defRPr kern="1200">
          <a:solidFill>
            <a:schemeClr val="tx1"/>
          </a:solidFill>
          <a:latin typeface="+mn-lt"/>
          <a:ea typeface="+mn-ea"/>
          <a:cs typeface="+mn-cs"/>
        </a:defRPr>
      </a:lvl4pPr>
      <a:lvl5pPr marL="1889125" indent="-209550" algn="l" defTabSz="838200" rtl="0" eaLnBrk="0" fontAlgn="base" hangingPunct="0">
        <a:spcBef>
          <a:spcPct val="20000"/>
        </a:spcBef>
        <a:spcAft>
          <a:spcPct val="0"/>
        </a:spcAft>
        <a:buFont typeface="Arial" pitchFamily="34" charset="0"/>
        <a:buChar char="»"/>
        <a:defRPr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Introduction to Data Science</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dirty="0">
                <a:solidFill>
                  <a:srgbClr val="5792BA"/>
                </a:solidFill>
              </a:rPr>
              <a:t>Supraja Rapuru</a:t>
            </a: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4CFE3-A1E5-4129-88B4-EE15539F4B60}"/>
              </a:ext>
            </a:extLst>
          </p:cNvPr>
          <p:cNvSpPr>
            <a:spLocks noGrp="1"/>
          </p:cNvSpPr>
          <p:nvPr>
            <p:ph type="title"/>
          </p:nvPr>
        </p:nvSpPr>
        <p:spPr/>
        <p:txBody>
          <a:bodyPr/>
          <a:lstStyle/>
          <a:p>
            <a:r>
              <a:rPr lang="en-US" sz="2400" b="1" dirty="0"/>
              <a:t>Business Applications – Apple: </a:t>
            </a:r>
            <a:r>
              <a:rPr lang="en-US" sz="2400" dirty="0"/>
              <a:t>Smart Watch for healthy life</a:t>
            </a:r>
          </a:p>
        </p:txBody>
      </p:sp>
      <p:sp>
        <p:nvSpPr>
          <p:cNvPr id="3" name="Rectangle 2">
            <a:extLst>
              <a:ext uri="{FF2B5EF4-FFF2-40B4-BE49-F238E27FC236}">
                <a16:creationId xmlns:a16="http://schemas.microsoft.com/office/drawing/2014/main" id="{4BA2A878-0A28-417D-844D-29790D6FB163}"/>
              </a:ext>
            </a:extLst>
          </p:cNvPr>
          <p:cNvSpPr/>
          <p:nvPr/>
        </p:nvSpPr>
        <p:spPr>
          <a:xfrm>
            <a:off x="215348" y="1896524"/>
            <a:ext cx="4953000" cy="2923877"/>
          </a:xfrm>
          <a:prstGeom prst="rect">
            <a:avLst/>
          </a:prstGeom>
        </p:spPr>
        <p:txBody>
          <a:bodyPr wrap="square">
            <a:spAutoFit/>
          </a:bodyPr>
          <a:lstStyle/>
          <a:p>
            <a:pPr>
              <a:lnSpc>
                <a:spcPts val="2400"/>
              </a:lnSpc>
              <a:spcBef>
                <a:spcPts val="2400"/>
              </a:spcBef>
            </a:pPr>
            <a:r>
              <a:rPr lang="en-US" sz="1600" b="1" dirty="0">
                <a:solidFill>
                  <a:srgbClr val="000000"/>
                </a:solidFill>
                <a:ea typeface="Calibri" panose="020F0502020204030204" pitchFamily="34" charset="0"/>
                <a:cs typeface="Times New Roman" panose="02020603050405020304" pitchFamily="18" charset="0"/>
              </a:rPr>
              <a:t>How could a watch detect heart attack?</a:t>
            </a:r>
          </a:p>
          <a:p>
            <a:pPr>
              <a:lnSpc>
                <a:spcPts val="2400"/>
              </a:lnSpc>
              <a:spcBef>
                <a:spcPts val="2400"/>
              </a:spcBef>
            </a:pPr>
            <a:r>
              <a:rPr lang="en-US" sz="1600" dirty="0">
                <a:solidFill>
                  <a:srgbClr val="000000"/>
                </a:solidFill>
                <a:ea typeface="Calibri" panose="020F0502020204030204" pitchFamily="34" charset="0"/>
                <a:cs typeface="Times New Roman" panose="02020603050405020304" pitchFamily="18" charset="0"/>
              </a:rPr>
              <a:t>Data Science at Apple</a:t>
            </a:r>
          </a:p>
          <a:p>
            <a:pPr marL="285750" indent="-285750">
              <a:spcBef>
                <a:spcPts val="2400"/>
              </a:spcBef>
              <a:buFont typeface="Arial" panose="020B0604020202020204" pitchFamily="34" charset="0"/>
              <a:buChar char="•"/>
            </a:pPr>
            <a:r>
              <a:rPr lang="en-US" sz="1600" dirty="0">
                <a:solidFill>
                  <a:srgbClr val="000000"/>
                </a:solidFill>
                <a:ea typeface="Calibri" panose="020F0502020204030204" pitchFamily="34" charset="0"/>
                <a:cs typeface="Times New Roman" panose="02020603050405020304" pitchFamily="18" charset="0"/>
              </a:rPr>
              <a:t>Monitor's health of an individual</a:t>
            </a:r>
          </a:p>
          <a:p>
            <a:pPr marL="285750" indent="-285750">
              <a:spcBef>
                <a:spcPts val="2400"/>
              </a:spcBef>
              <a:buFont typeface="Arial" panose="020B0604020202020204" pitchFamily="34" charset="0"/>
              <a:buChar char="•"/>
            </a:pPr>
            <a:r>
              <a:rPr lang="en-US" sz="1600" dirty="0">
                <a:solidFill>
                  <a:srgbClr val="000000"/>
                </a:solidFill>
                <a:ea typeface="Calibri" panose="020F0502020204030204" pitchFamily="34" charset="0"/>
                <a:cs typeface="Times New Roman" panose="02020603050405020304" pitchFamily="18" charset="0"/>
              </a:rPr>
              <a:t>Collects data such as heart rate, sleep cycle, breathing rate, activity level, blood pressure </a:t>
            </a:r>
            <a:r>
              <a:rPr lang="en-US" sz="1600" dirty="0" err="1">
                <a:solidFill>
                  <a:srgbClr val="000000"/>
                </a:solidFill>
                <a:ea typeface="Calibri" panose="020F0502020204030204" pitchFamily="34" charset="0"/>
                <a:cs typeface="Times New Roman" panose="02020603050405020304" pitchFamily="18" charset="0"/>
              </a:rPr>
              <a:t>etc</a:t>
            </a:r>
            <a:endParaRPr lang="en-US" sz="1600" dirty="0">
              <a:solidFill>
                <a:srgbClr val="000000"/>
              </a:solidFill>
              <a:ea typeface="Calibri" panose="020F0502020204030204" pitchFamily="34" charset="0"/>
              <a:cs typeface="Times New Roman" panose="02020603050405020304" pitchFamily="18" charset="0"/>
            </a:endParaRPr>
          </a:p>
          <a:p>
            <a:pPr marL="285750" indent="-285750">
              <a:spcBef>
                <a:spcPts val="2400"/>
              </a:spcBef>
              <a:buFont typeface="Arial" panose="020B0604020202020204" pitchFamily="34" charset="0"/>
              <a:buChar char="•"/>
            </a:pPr>
            <a:r>
              <a:rPr lang="en-US" sz="1600" dirty="0">
                <a:solidFill>
                  <a:srgbClr val="000000"/>
                </a:solidFill>
                <a:ea typeface="Calibri" panose="020F0502020204030204" pitchFamily="34" charset="0"/>
                <a:cs typeface="Times New Roman" panose="02020603050405020304" pitchFamily="18" charset="0"/>
              </a:rPr>
              <a:t>Predicts the risk of heart attack</a:t>
            </a:r>
          </a:p>
        </p:txBody>
      </p:sp>
      <p:pic>
        <p:nvPicPr>
          <p:cNvPr id="5" name="Picture 4">
            <a:extLst>
              <a:ext uri="{FF2B5EF4-FFF2-40B4-BE49-F238E27FC236}">
                <a16:creationId xmlns:a16="http://schemas.microsoft.com/office/drawing/2014/main" id="{1CD0A1A7-C5F0-4A87-ABE7-96681EC5651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701609" y="1697741"/>
            <a:ext cx="5986807" cy="3301642"/>
          </a:xfrm>
          <a:prstGeom prst="rect">
            <a:avLst/>
          </a:prstGeom>
          <a:noFill/>
          <a:ln>
            <a:noFill/>
          </a:ln>
        </p:spPr>
      </p:pic>
      <p:sp>
        <p:nvSpPr>
          <p:cNvPr id="6" name="TextBox 5">
            <a:extLst>
              <a:ext uri="{FF2B5EF4-FFF2-40B4-BE49-F238E27FC236}">
                <a16:creationId xmlns:a16="http://schemas.microsoft.com/office/drawing/2014/main" id="{E2580F48-125F-474F-97A6-5157E76FB026}"/>
              </a:ext>
            </a:extLst>
          </p:cNvPr>
          <p:cNvSpPr txBox="1"/>
          <p:nvPr/>
        </p:nvSpPr>
        <p:spPr>
          <a:xfrm>
            <a:off x="5701609" y="5021112"/>
            <a:ext cx="1136513" cy="215444"/>
          </a:xfrm>
          <a:prstGeom prst="rect">
            <a:avLst/>
          </a:prstGeom>
          <a:noFill/>
        </p:spPr>
        <p:txBody>
          <a:bodyPr wrap="square" rtlCol="0">
            <a:spAutoFit/>
          </a:bodyPr>
          <a:lstStyle/>
          <a:p>
            <a:r>
              <a:rPr lang="en-US" sz="800" dirty="0">
                <a:solidFill>
                  <a:schemeClr val="tx2">
                    <a:lumMod val="50000"/>
                  </a:schemeClr>
                </a:solidFill>
              </a:rPr>
              <a:t>Source: </a:t>
            </a:r>
            <a:r>
              <a:rPr lang="en-US" sz="800" dirty="0" err="1">
                <a:solidFill>
                  <a:schemeClr val="tx2">
                    <a:lumMod val="50000"/>
                  </a:schemeClr>
                </a:solidFill>
              </a:rPr>
              <a:t>Simplilearn</a:t>
            </a:r>
            <a:endParaRPr lang="en-US" sz="800" dirty="0">
              <a:solidFill>
                <a:schemeClr val="tx2">
                  <a:lumMod val="50000"/>
                </a:schemeClr>
              </a:solidFill>
            </a:endParaRPr>
          </a:p>
        </p:txBody>
      </p:sp>
    </p:spTree>
    <p:extLst>
      <p:ext uri="{BB962C8B-B14F-4D97-AF65-F5344CB8AC3E}">
        <p14:creationId xmlns:p14="http://schemas.microsoft.com/office/powerpoint/2010/main" val="4037356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4CFE3-A1E5-4129-88B4-EE15539F4B60}"/>
              </a:ext>
            </a:extLst>
          </p:cNvPr>
          <p:cNvSpPr>
            <a:spLocks noGrp="1"/>
          </p:cNvSpPr>
          <p:nvPr>
            <p:ph type="title"/>
          </p:nvPr>
        </p:nvSpPr>
        <p:spPr/>
        <p:txBody>
          <a:bodyPr/>
          <a:lstStyle/>
          <a:p>
            <a:r>
              <a:rPr lang="en-US" sz="2400" b="1" dirty="0"/>
              <a:t>Business Applications – Airbnb: </a:t>
            </a:r>
            <a:r>
              <a:rPr lang="en-US" sz="2400" dirty="0"/>
              <a:t>Using Data to Make Stays More Comfortable </a:t>
            </a:r>
          </a:p>
        </p:txBody>
      </p:sp>
      <p:sp>
        <p:nvSpPr>
          <p:cNvPr id="3" name="Rectangle 2">
            <a:extLst>
              <a:ext uri="{FF2B5EF4-FFF2-40B4-BE49-F238E27FC236}">
                <a16:creationId xmlns:a16="http://schemas.microsoft.com/office/drawing/2014/main" id="{4BA2A878-0A28-417D-844D-29790D6FB163}"/>
              </a:ext>
            </a:extLst>
          </p:cNvPr>
          <p:cNvSpPr/>
          <p:nvPr/>
        </p:nvSpPr>
        <p:spPr>
          <a:xfrm>
            <a:off x="215348" y="1896524"/>
            <a:ext cx="4953000" cy="3447610"/>
          </a:xfrm>
          <a:prstGeom prst="rect">
            <a:avLst/>
          </a:prstGeom>
        </p:spPr>
        <p:txBody>
          <a:bodyPr wrap="square">
            <a:spAutoFit/>
          </a:bodyPr>
          <a:lstStyle/>
          <a:p>
            <a:pPr>
              <a:lnSpc>
                <a:spcPts val="2400"/>
              </a:lnSpc>
              <a:spcBef>
                <a:spcPts val="2400"/>
              </a:spcBef>
            </a:pPr>
            <a:r>
              <a:rPr lang="en-US" sz="1600" dirty="0">
                <a:solidFill>
                  <a:srgbClr val="000000"/>
                </a:solidFill>
                <a:ea typeface="Calibri" panose="020F0502020204030204" pitchFamily="34" charset="0"/>
                <a:cs typeface="Times New Roman" panose="02020603050405020304" pitchFamily="18" charset="0"/>
              </a:rPr>
              <a:t>It uses data to provide better search results to its customers. It makes use of demographic analytics to analyze bounce rates from their websites.</a:t>
            </a:r>
          </a:p>
          <a:p>
            <a:pPr>
              <a:lnSpc>
                <a:spcPts val="2400"/>
              </a:lnSpc>
              <a:spcBef>
                <a:spcPts val="2400"/>
              </a:spcBef>
            </a:pPr>
            <a:r>
              <a:rPr lang="en-US" sz="1600" dirty="0">
                <a:solidFill>
                  <a:srgbClr val="000000"/>
                </a:solidFill>
                <a:ea typeface="Calibri" panose="020F0502020204030204" pitchFamily="34" charset="0"/>
                <a:cs typeface="Times New Roman" panose="02020603050405020304" pitchFamily="18" charset="0"/>
              </a:rPr>
              <a:t>Airbnb makes use of knowledge graphs where the user’s preferences are matched with the various parameters to provide ideal lodgings and localities. </a:t>
            </a:r>
          </a:p>
          <a:p>
            <a:pPr>
              <a:lnSpc>
                <a:spcPts val="2400"/>
              </a:lnSpc>
              <a:spcBef>
                <a:spcPts val="2400"/>
              </a:spcBef>
            </a:pPr>
            <a:r>
              <a:rPr lang="en-US" sz="1600" dirty="0">
                <a:solidFill>
                  <a:srgbClr val="000000"/>
                </a:solidFill>
                <a:ea typeface="Calibri" panose="020F0502020204030204" pitchFamily="34" charset="0"/>
                <a:cs typeface="Times New Roman" panose="02020603050405020304" pitchFamily="18" charset="0"/>
              </a:rPr>
              <a:t>It has also optimized its search engine to provide better results to the customers and find compatible hosts.</a:t>
            </a:r>
          </a:p>
        </p:txBody>
      </p:sp>
      <p:pic>
        <p:nvPicPr>
          <p:cNvPr id="4" name="Picture 3">
            <a:extLst>
              <a:ext uri="{FF2B5EF4-FFF2-40B4-BE49-F238E27FC236}">
                <a16:creationId xmlns:a16="http://schemas.microsoft.com/office/drawing/2014/main" id="{1B716460-60DE-4997-B2AA-56318D66DA3D}"/>
              </a:ext>
            </a:extLst>
          </p:cNvPr>
          <p:cNvPicPr>
            <a:picLocks noChangeAspect="1"/>
          </p:cNvPicPr>
          <p:nvPr/>
        </p:nvPicPr>
        <p:blipFill>
          <a:blip r:embed="rId2"/>
          <a:stretch>
            <a:fillRect/>
          </a:stretch>
        </p:blipFill>
        <p:spPr>
          <a:xfrm>
            <a:off x="5168348" y="2022613"/>
            <a:ext cx="6886575" cy="2057400"/>
          </a:xfrm>
          <a:prstGeom prst="rect">
            <a:avLst/>
          </a:prstGeom>
        </p:spPr>
      </p:pic>
      <p:sp>
        <p:nvSpPr>
          <p:cNvPr id="6" name="TextBox 5">
            <a:extLst>
              <a:ext uri="{FF2B5EF4-FFF2-40B4-BE49-F238E27FC236}">
                <a16:creationId xmlns:a16="http://schemas.microsoft.com/office/drawing/2014/main" id="{928A62EF-8E6C-4416-A8EC-4776B961F798}"/>
              </a:ext>
            </a:extLst>
          </p:cNvPr>
          <p:cNvSpPr txBox="1"/>
          <p:nvPr/>
        </p:nvSpPr>
        <p:spPr>
          <a:xfrm>
            <a:off x="5168348" y="4098380"/>
            <a:ext cx="1031805" cy="215444"/>
          </a:xfrm>
          <a:prstGeom prst="rect">
            <a:avLst/>
          </a:prstGeom>
          <a:noFill/>
        </p:spPr>
        <p:txBody>
          <a:bodyPr wrap="square" rtlCol="0">
            <a:spAutoFit/>
          </a:bodyPr>
          <a:lstStyle/>
          <a:p>
            <a:r>
              <a:rPr lang="en-US" sz="800" dirty="0">
                <a:solidFill>
                  <a:schemeClr val="tx2">
                    <a:lumMod val="50000"/>
                  </a:schemeClr>
                </a:solidFill>
              </a:rPr>
              <a:t>Source: </a:t>
            </a:r>
            <a:r>
              <a:rPr lang="en-US" sz="800" dirty="0" err="1">
                <a:solidFill>
                  <a:schemeClr val="tx2">
                    <a:lumMod val="50000"/>
                  </a:schemeClr>
                </a:solidFill>
              </a:rPr>
              <a:t>Zyre</a:t>
            </a:r>
            <a:endParaRPr lang="en-US" sz="800" dirty="0">
              <a:solidFill>
                <a:schemeClr val="tx2">
                  <a:lumMod val="50000"/>
                </a:schemeClr>
              </a:solidFill>
            </a:endParaRPr>
          </a:p>
        </p:txBody>
      </p:sp>
    </p:spTree>
    <p:extLst>
      <p:ext uri="{BB962C8B-B14F-4D97-AF65-F5344CB8AC3E}">
        <p14:creationId xmlns:p14="http://schemas.microsoft.com/office/powerpoint/2010/main" val="2615488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4038" y="1968500"/>
            <a:ext cx="5414962" cy="2414588"/>
          </a:xfrm>
        </p:spPr>
        <p:txBody>
          <a:bodyPr/>
          <a:lstStyle/>
          <a:p>
            <a:pPr fontAlgn="auto">
              <a:spcAft>
                <a:spcPts val="0"/>
              </a:spcAft>
              <a:defRPr/>
            </a:pPr>
            <a:r>
              <a:rPr lang="en-US" dirty="0"/>
              <a:t>Q&amp;A</a:t>
            </a:r>
            <a:endParaRPr dirty="0"/>
          </a:p>
        </p:txBody>
      </p:sp>
    </p:spTree>
    <p:extLst>
      <p:ext uri="{BB962C8B-B14F-4D97-AF65-F5344CB8AC3E}">
        <p14:creationId xmlns:p14="http://schemas.microsoft.com/office/powerpoint/2010/main" val="21708315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sz="quarter" idx="10"/>
          </p:nvPr>
        </p:nvSpPr>
        <p:spPr>
          <a:xfrm>
            <a:off x="4014478" y="1623582"/>
            <a:ext cx="4662797" cy="3216776"/>
          </a:xfrm>
        </p:spPr>
        <p:txBody>
          <a:bodyPr/>
          <a:lstStyle/>
          <a:p>
            <a:pPr algn="just"/>
            <a:r>
              <a:rPr lang="en-US" sz="2400" dirty="0"/>
              <a:t>Executive Summary</a:t>
            </a:r>
          </a:p>
          <a:p>
            <a:pPr algn="just"/>
            <a:r>
              <a:rPr lang="en-US" sz="2400" dirty="0"/>
              <a:t>Data Science Simplified</a:t>
            </a:r>
          </a:p>
          <a:p>
            <a:pPr algn="just"/>
            <a:r>
              <a:rPr lang="en-US" sz="2400" dirty="0"/>
              <a:t>Data Science History</a:t>
            </a:r>
          </a:p>
          <a:p>
            <a:pPr algn="just"/>
            <a:r>
              <a:rPr lang="en-US" sz="2400" dirty="0"/>
              <a:t>Big Data </a:t>
            </a:r>
          </a:p>
          <a:p>
            <a:pPr algn="just"/>
            <a:r>
              <a:rPr lang="en-US" sz="2400" dirty="0"/>
              <a:t>Business Applications</a:t>
            </a:r>
          </a:p>
          <a:p>
            <a:pPr algn="just"/>
            <a:r>
              <a:rPr lang="en-US" sz="2400" dirty="0"/>
              <a:t>Q&amp;A</a:t>
            </a:r>
          </a:p>
          <a:p>
            <a:pPr marL="0" indent="0" algn="just">
              <a:buNone/>
            </a:pPr>
            <a:endParaRPr lang="en-US" sz="2400" dirty="0"/>
          </a:p>
          <a:p>
            <a:pPr marL="0" indent="0" algn="just">
              <a:buNone/>
            </a:pPr>
            <a:endParaRPr lang="en-US" sz="1600" dirty="0"/>
          </a:p>
          <a:p>
            <a:pPr lvl="1">
              <a:buNone/>
            </a:pPr>
            <a:endParaRPr lang="en-US" sz="1600" dirty="0"/>
          </a:p>
          <a:p>
            <a:pPr lvl="1">
              <a:buNone/>
            </a:pPr>
            <a:endParaRPr lang="en-US" sz="1600" dirty="0"/>
          </a:p>
        </p:txBody>
      </p:sp>
    </p:spTree>
    <p:extLst>
      <p:ext uri="{BB962C8B-B14F-4D97-AF65-F5344CB8AC3E}">
        <p14:creationId xmlns:p14="http://schemas.microsoft.com/office/powerpoint/2010/main" val="3881995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
          <p:cNvSpPr>
            <a:spLocks noGrp="1"/>
          </p:cNvSpPr>
          <p:nvPr>
            <p:ph type="title"/>
          </p:nvPr>
        </p:nvSpPr>
        <p:spPr>
          <a:xfrm>
            <a:off x="228600" y="0"/>
            <a:ext cx="9906000" cy="1001713"/>
          </a:xfrm>
        </p:spPr>
        <p:txBody>
          <a:bodyPr/>
          <a:lstStyle/>
          <a:p>
            <a:r>
              <a:rPr lang="en-US" sz="2400" b="1" dirty="0"/>
              <a:t>Executive Summary </a:t>
            </a:r>
            <a:r>
              <a:rPr lang="en-US" dirty="0"/>
              <a:t>– </a:t>
            </a:r>
            <a:r>
              <a:rPr lang="en-US" sz="2400" dirty="0"/>
              <a:t>Data Science Powers Business Value</a:t>
            </a:r>
          </a:p>
        </p:txBody>
      </p:sp>
      <p:pic>
        <p:nvPicPr>
          <p:cNvPr id="3" name="Picture 2">
            <a:extLst>
              <a:ext uri="{FF2B5EF4-FFF2-40B4-BE49-F238E27FC236}">
                <a16:creationId xmlns:a16="http://schemas.microsoft.com/office/drawing/2014/main" id="{0367826D-B9D9-4DF6-9BD7-7D5DF8EFBE43}"/>
              </a:ext>
            </a:extLst>
          </p:cNvPr>
          <p:cNvPicPr>
            <a:picLocks noChangeAspect="1"/>
          </p:cNvPicPr>
          <p:nvPr/>
        </p:nvPicPr>
        <p:blipFill>
          <a:blip r:embed="rId2"/>
          <a:stretch>
            <a:fillRect/>
          </a:stretch>
        </p:blipFill>
        <p:spPr>
          <a:xfrm>
            <a:off x="581646" y="2322175"/>
            <a:ext cx="5099515" cy="2349215"/>
          </a:xfrm>
          <a:prstGeom prst="rect">
            <a:avLst/>
          </a:prstGeom>
        </p:spPr>
      </p:pic>
      <p:grpSp>
        <p:nvGrpSpPr>
          <p:cNvPr id="28" name="Group 27">
            <a:extLst>
              <a:ext uri="{FF2B5EF4-FFF2-40B4-BE49-F238E27FC236}">
                <a16:creationId xmlns:a16="http://schemas.microsoft.com/office/drawing/2014/main" id="{42E65C18-1C13-405A-9C8F-2D89F8218B7B}"/>
              </a:ext>
            </a:extLst>
          </p:cNvPr>
          <p:cNvGrpSpPr/>
          <p:nvPr/>
        </p:nvGrpSpPr>
        <p:grpSpPr>
          <a:xfrm>
            <a:off x="5913781" y="1417557"/>
            <a:ext cx="5486400" cy="4513655"/>
            <a:chOff x="5913781" y="1934392"/>
            <a:chExt cx="5486400" cy="4513655"/>
          </a:xfrm>
        </p:grpSpPr>
        <p:grpSp>
          <p:nvGrpSpPr>
            <p:cNvPr id="27" name="Group 26">
              <a:extLst>
                <a:ext uri="{FF2B5EF4-FFF2-40B4-BE49-F238E27FC236}">
                  <a16:creationId xmlns:a16="http://schemas.microsoft.com/office/drawing/2014/main" id="{15C805DB-AF8B-428A-831F-A4B9B5AEF0B8}"/>
                </a:ext>
              </a:extLst>
            </p:cNvPr>
            <p:cNvGrpSpPr/>
            <p:nvPr/>
          </p:nvGrpSpPr>
          <p:grpSpPr>
            <a:xfrm>
              <a:off x="5913781" y="1934392"/>
              <a:ext cx="5486400" cy="2389539"/>
              <a:chOff x="6559826" y="1914514"/>
              <a:chExt cx="5486400" cy="2389539"/>
            </a:xfrm>
          </p:grpSpPr>
          <p:sp>
            <p:nvSpPr>
              <p:cNvPr id="62" name="AutoShape 18">
                <a:extLst>
                  <a:ext uri="{FF2B5EF4-FFF2-40B4-BE49-F238E27FC236}">
                    <a16:creationId xmlns:a16="http://schemas.microsoft.com/office/drawing/2014/main" id="{A88C21A9-C9AF-4205-967E-572C688AD99A}"/>
                  </a:ext>
                </a:extLst>
              </p:cNvPr>
              <p:cNvSpPr>
                <a:spLocks noChangeArrowheads="1"/>
              </p:cNvSpPr>
              <p:nvPr/>
            </p:nvSpPr>
            <p:spPr bwMode="blackWhite">
              <a:xfrm>
                <a:off x="6559826" y="1944486"/>
                <a:ext cx="5486400" cy="488775"/>
              </a:xfrm>
              <a:prstGeom prst="roundRect">
                <a:avLst>
                  <a:gd name="adj" fmla="val 29565"/>
                </a:avLst>
              </a:prstGeom>
              <a:gradFill rotWithShape="1">
                <a:gsLst>
                  <a:gs pos="0">
                    <a:srgbClr val="80CBE6">
                      <a:shade val="51000"/>
                      <a:satMod val="130000"/>
                    </a:srgbClr>
                  </a:gs>
                  <a:gs pos="80000">
                    <a:srgbClr val="80CBE6">
                      <a:shade val="93000"/>
                      <a:satMod val="130000"/>
                    </a:srgbClr>
                  </a:gs>
                  <a:gs pos="100000">
                    <a:srgbClr val="80CBE6">
                      <a:shade val="94000"/>
                      <a:satMod val="135000"/>
                    </a:srgbClr>
                  </a:gs>
                </a:gsLst>
                <a:lin ang="16200000" scaled="0"/>
              </a:gradFill>
              <a:ln w="9525" cap="flat" cmpd="sng" algn="ctr">
                <a:solidFill>
                  <a:srgbClr val="80CBE6">
                    <a:shade val="95000"/>
                    <a:satMod val="105000"/>
                  </a:srgbClr>
                </a:solidFill>
                <a:prstDash val="solid"/>
                <a:headEnd/>
                <a:tailEnd/>
              </a:ln>
              <a:effectLst>
                <a:outerShdw blurRad="40000" dist="23000" dir="5400000" rotWithShape="0">
                  <a:srgbClr val="000000">
                    <a:alpha val="35000"/>
                  </a:srgbClr>
                </a:outerShdw>
              </a:effectLst>
            </p:spPr>
            <p:txBody>
              <a:bodyPr lIns="45720" tIns="18288" rIns="45720" bIns="18288" anchor="ctr">
                <a:spAutoFit/>
              </a:bodyPr>
              <a:lstStyle/>
              <a:p>
                <a:pPr marL="115888" indent="-115888" eaLnBrk="0" hangingPunct="0">
                  <a:spcBef>
                    <a:spcPct val="50000"/>
                  </a:spcBef>
                  <a:buFontTx/>
                  <a:buChar char="•"/>
                  <a:defRPr/>
                </a:pPr>
                <a:r>
                  <a:rPr lang="en-US" sz="1200" kern="0" dirty="0">
                    <a:solidFill>
                      <a:srgbClr val="000000"/>
                    </a:solidFill>
                    <a:latin typeface="Arial"/>
                    <a:cs typeface="Arial" pitchFamily="34" charset="0"/>
                  </a:rPr>
                  <a:t>Data Science is about creating positive impact to organization using data-driven approach rather knowledge drive approach</a:t>
                </a:r>
                <a:endParaRPr lang="en-US" sz="1200" b="1" i="1" kern="0" dirty="0">
                  <a:solidFill>
                    <a:srgbClr val="000000"/>
                  </a:solidFill>
                  <a:latin typeface="Arial"/>
                  <a:cs typeface="Arial" pitchFamily="34" charset="0"/>
                </a:endParaRPr>
              </a:p>
            </p:txBody>
          </p:sp>
          <p:sp>
            <p:nvSpPr>
              <p:cNvPr id="64" name="AutoShape 18">
                <a:extLst>
                  <a:ext uri="{FF2B5EF4-FFF2-40B4-BE49-F238E27FC236}">
                    <a16:creationId xmlns:a16="http://schemas.microsoft.com/office/drawing/2014/main" id="{3A814E05-19A5-4363-8E96-55B378CC6D55}"/>
                  </a:ext>
                </a:extLst>
              </p:cNvPr>
              <p:cNvSpPr>
                <a:spLocks noChangeArrowheads="1"/>
              </p:cNvSpPr>
              <p:nvPr/>
            </p:nvSpPr>
            <p:spPr bwMode="blackWhite">
              <a:xfrm>
                <a:off x="6559826" y="3593107"/>
                <a:ext cx="5486400" cy="710946"/>
              </a:xfrm>
              <a:prstGeom prst="roundRect">
                <a:avLst>
                  <a:gd name="adj" fmla="val 29565"/>
                </a:avLst>
              </a:prstGeom>
              <a:gradFill rotWithShape="1">
                <a:gsLst>
                  <a:gs pos="0">
                    <a:srgbClr val="80CBE6">
                      <a:shade val="51000"/>
                      <a:satMod val="130000"/>
                    </a:srgbClr>
                  </a:gs>
                  <a:gs pos="80000">
                    <a:srgbClr val="80CBE6">
                      <a:shade val="93000"/>
                      <a:satMod val="130000"/>
                    </a:srgbClr>
                  </a:gs>
                  <a:gs pos="100000">
                    <a:srgbClr val="80CBE6">
                      <a:shade val="94000"/>
                      <a:satMod val="135000"/>
                    </a:srgbClr>
                  </a:gs>
                </a:gsLst>
                <a:lin ang="16200000" scaled="0"/>
              </a:gradFill>
              <a:ln w="9525" cap="flat" cmpd="sng" algn="ctr">
                <a:solidFill>
                  <a:srgbClr val="80CBE6">
                    <a:shade val="95000"/>
                    <a:satMod val="105000"/>
                  </a:srgbClr>
                </a:solidFill>
                <a:prstDash val="solid"/>
                <a:headEnd/>
                <a:tailEnd/>
              </a:ln>
              <a:effectLst>
                <a:outerShdw blurRad="40000" dist="23000" dir="5400000" rotWithShape="0">
                  <a:srgbClr val="000000">
                    <a:alpha val="35000"/>
                  </a:srgbClr>
                </a:outerShdw>
              </a:effectLst>
            </p:spPr>
            <p:txBody>
              <a:bodyPr lIns="45720" tIns="18288" rIns="45720" bIns="18288" anchor="ctr">
                <a:spAutoFit/>
              </a:bodyPr>
              <a:lstStyle/>
              <a:p>
                <a:pPr marL="115888" indent="-115888" eaLnBrk="0" hangingPunct="0">
                  <a:spcBef>
                    <a:spcPct val="50000"/>
                  </a:spcBef>
                  <a:buFontTx/>
                  <a:buChar char="•"/>
                  <a:defRPr/>
                </a:pPr>
                <a:r>
                  <a:rPr lang="en-US" sz="1200" kern="0" dirty="0">
                    <a:solidFill>
                      <a:srgbClr val="000000"/>
                    </a:solidFill>
                    <a:cs typeface="Arial" pitchFamily="34" charset="0"/>
                  </a:rPr>
                  <a:t>Airbnb uses data science to improve its services The data generated by the customers, is processed and analyzed. It is then used by Airbnb to address the requirements and offer premier facilities to its customers</a:t>
                </a:r>
                <a:endParaRPr lang="en-US" sz="1200" b="1" i="1" kern="0" dirty="0">
                  <a:solidFill>
                    <a:srgbClr val="000000"/>
                  </a:solidFill>
                  <a:latin typeface="Arial"/>
                  <a:cs typeface="Arial" pitchFamily="34" charset="0"/>
                </a:endParaRPr>
              </a:p>
            </p:txBody>
          </p:sp>
          <p:sp>
            <p:nvSpPr>
              <p:cNvPr id="65" name="AutoShape 18">
                <a:extLst>
                  <a:ext uri="{FF2B5EF4-FFF2-40B4-BE49-F238E27FC236}">
                    <a16:creationId xmlns:a16="http://schemas.microsoft.com/office/drawing/2014/main" id="{724964CE-2C7C-4E9E-9E45-3378AD467181}"/>
                  </a:ext>
                </a:extLst>
              </p:cNvPr>
              <p:cNvSpPr>
                <a:spLocks noChangeArrowheads="1"/>
              </p:cNvSpPr>
              <p:nvPr/>
            </p:nvSpPr>
            <p:spPr bwMode="blackWhite">
              <a:xfrm>
                <a:off x="6559826" y="2608895"/>
                <a:ext cx="5486400" cy="710946"/>
              </a:xfrm>
              <a:prstGeom prst="roundRect">
                <a:avLst>
                  <a:gd name="adj" fmla="val 29565"/>
                </a:avLst>
              </a:prstGeom>
              <a:gradFill rotWithShape="1">
                <a:gsLst>
                  <a:gs pos="0">
                    <a:srgbClr val="80CBE6">
                      <a:shade val="51000"/>
                      <a:satMod val="130000"/>
                    </a:srgbClr>
                  </a:gs>
                  <a:gs pos="80000">
                    <a:srgbClr val="80CBE6">
                      <a:shade val="93000"/>
                      <a:satMod val="130000"/>
                    </a:srgbClr>
                  </a:gs>
                  <a:gs pos="100000">
                    <a:srgbClr val="80CBE6">
                      <a:shade val="94000"/>
                      <a:satMod val="135000"/>
                    </a:srgbClr>
                  </a:gs>
                </a:gsLst>
                <a:lin ang="16200000" scaled="0"/>
              </a:gradFill>
              <a:ln w="9525" cap="flat" cmpd="sng" algn="ctr">
                <a:solidFill>
                  <a:srgbClr val="80CBE6">
                    <a:shade val="95000"/>
                    <a:satMod val="105000"/>
                  </a:srgbClr>
                </a:solidFill>
                <a:prstDash val="solid"/>
                <a:headEnd/>
                <a:tailEnd/>
              </a:ln>
              <a:effectLst>
                <a:outerShdw blurRad="40000" dist="23000" dir="5400000" rotWithShape="0">
                  <a:srgbClr val="000000">
                    <a:alpha val="35000"/>
                  </a:srgbClr>
                </a:outerShdw>
              </a:effectLst>
            </p:spPr>
            <p:txBody>
              <a:bodyPr lIns="45720" tIns="18288" rIns="45720" bIns="18288" anchor="ctr">
                <a:spAutoFit/>
              </a:bodyPr>
              <a:lstStyle/>
              <a:p>
                <a:pPr marL="115888" indent="-115888" eaLnBrk="0" hangingPunct="0">
                  <a:spcBef>
                    <a:spcPct val="50000"/>
                  </a:spcBef>
                  <a:buFontTx/>
                  <a:buChar char="•"/>
                  <a:defRPr/>
                </a:pPr>
                <a:r>
                  <a:rPr lang="en-US" sz="1200" kern="0" dirty="0">
                    <a:solidFill>
                      <a:srgbClr val="000000"/>
                    </a:solidFill>
                    <a:latin typeface="Arial"/>
                    <a:cs typeface="Arial" pitchFamily="34" charset="0"/>
                  </a:rPr>
                  <a:t>Data Science used for better decision making i.e. whether A or B, predictive analysis i.e. what will happen next and pattern discovery i.e. is there any hidden information in the data?</a:t>
                </a:r>
                <a:endParaRPr lang="en-US" sz="1200" b="1" i="1" kern="0" dirty="0">
                  <a:solidFill>
                    <a:srgbClr val="000000"/>
                  </a:solidFill>
                  <a:latin typeface="Arial"/>
                  <a:cs typeface="Arial" pitchFamily="34" charset="0"/>
                </a:endParaRPr>
              </a:p>
            </p:txBody>
          </p:sp>
          <p:sp>
            <p:nvSpPr>
              <p:cNvPr id="72" name="AutoShape 18">
                <a:extLst>
                  <a:ext uri="{FF2B5EF4-FFF2-40B4-BE49-F238E27FC236}">
                    <a16:creationId xmlns:a16="http://schemas.microsoft.com/office/drawing/2014/main" id="{6E8880A9-FB9E-475A-AAD9-3EB44D089BEE}"/>
                  </a:ext>
                </a:extLst>
              </p:cNvPr>
              <p:cNvSpPr>
                <a:spLocks noChangeArrowheads="1"/>
              </p:cNvSpPr>
              <p:nvPr/>
            </p:nvSpPr>
            <p:spPr bwMode="blackWhite">
              <a:xfrm>
                <a:off x="6559826" y="1914514"/>
                <a:ext cx="5486400" cy="488775"/>
              </a:xfrm>
              <a:prstGeom prst="roundRect">
                <a:avLst>
                  <a:gd name="adj" fmla="val 29565"/>
                </a:avLst>
              </a:prstGeom>
              <a:gradFill rotWithShape="1">
                <a:gsLst>
                  <a:gs pos="0">
                    <a:srgbClr val="80CBE6">
                      <a:shade val="51000"/>
                      <a:satMod val="130000"/>
                    </a:srgbClr>
                  </a:gs>
                  <a:gs pos="80000">
                    <a:srgbClr val="80CBE6">
                      <a:shade val="93000"/>
                      <a:satMod val="130000"/>
                    </a:srgbClr>
                  </a:gs>
                  <a:gs pos="100000">
                    <a:srgbClr val="80CBE6">
                      <a:shade val="94000"/>
                      <a:satMod val="135000"/>
                    </a:srgbClr>
                  </a:gs>
                </a:gsLst>
                <a:lin ang="16200000" scaled="0"/>
              </a:gradFill>
              <a:ln w="9525" cap="flat" cmpd="sng" algn="ctr">
                <a:solidFill>
                  <a:srgbClr val="80CBE6">
                    <a:shade val="95000"/>
                    <a:satMod val="105000"/>
                  </a:srgbClr>
                </a:solidFill>
                <a:prstDash val="solid"/>
                <a:headEnd/>
                <a:tailEnd/>
              </a:ln>
              <a:effectLst>
                <a:outerShdw blurRad="40000" dist="23000" dir="5400000" rotWithShape="0">
                  <a:srgbClr val="000000">
                    <a:alpha val="35000"/>
                  </a:srgbClr>
                </a:outerShdw>
              </a:effectLst>
            </p:spPr>
            <p:txBody>
              <a:bodyPr lIns="45720" tIns="18288" rIns="45720" bIns="18288" anchor="ctr">
                <a:spAutoFit/>
              </a:bodyPr>
              <a:lstStyle/>
              <a:p>
                <a:pPr marL="115888" indent="-115888" eaLnBrk="0" hangingPunct="0">
                  <a:spcBef>
                    <a:spcPct val="50000"/>
                  </a:spcBef>
                  <a:buFontTx/>
                  <a:buChar char="•"/>
                  <a:defRPr/>
                </a:pPr>
                <a:r>
                  <a:rPr lang="en-US" sz="1200" kern="0" dirty="0">
                    <a:solidFill>
                      <a:srgbClr val="000000"/>
                    </a:solidFill>
                    <a:latin typeface="Arial"/>
                    <a:cs typeface="Arial" pitchFamily="34" charset="0"/>
                  </a:rPr>
                  <a:t>Data Science is about creating positive impact to organization using data-driven approach rather knowledge drive approach</a:t>
                </a:r>
                <a:endParaRPr lang="en-US" sz="1200" b="1" i="1" kern="0" dirty="0">
                  <a:solidFill>
                    <a:srgbClr val="000000"/>
                  </a:solidFill>
                  <a:latin typeface="Arial"/>
                  <a:cs typeface="Arial" pitchFamily="34" charset="0"/>
                </a:endParaRPr>
              </a:p>
            </p:txBody>
          </p:sp>
        </p:grpSp>
        <p:sp>
          <p:nvSpPr>
            <p:cNvPr id="68" name="AutoShape 18">
              <a:extLst>
                <a:ext uri="{FF2B5EF4-FFF2-40B4-BE49-F238E27FC236}">
                  <a16:creationId xmlns:a16="http://schemas.microsoft.com/office/drawing/2014/main" id="{8C314241-B839-4557-A6A3-62A3DB7C36A4}"/>
                </a:ext>
              </a:extLst>
            </p:cNvPr>
            <p:cNvSpPr>
              <a:spLocks noChangeArrowheads="1"/>
            </p:cNvSpPr>
            <p:nvPr/>
          </p:nvSpPr>
          <p:spPr bwMode="blackWhite">
            <a:xfrm>
              <a:off x="5913781" y="5737101"/>
              <a:ext cx="5486400" cy="710946"/>
            </a:xfrm>
            <a:prstGeom prst="roundRect">
              <a:avLst>
                <a:gd name="adj" fmla="val 29565"/>
              </a:avLst>
            </a:prstGeom>
            <a:gradFill rotWithShape="1">
              <a:gsLst>
                <a:gs pos="0">
                  <a:srgbClr val="80CBE6">
                    <a:shade val="51000"/>
                    <a:satMod val="130000"/>
                  </a:srgbClr>
                </a:gs>
                <a:gs pos="80000">
                  <a:srgbClr val="80CBE6">
                    <a:shade val="93000"/>
                    <a:satMod val="130000"/>
                  </a:srgbClr>
                </a:gs>
                <a:gs pos="100000">
                  <a:srgbClr val="80CBE6">
                    <a:shade val="94000"/>
                    <a:satMod val="135000"/>
                  </a:srgbClr>
                </a:gs>
              </a:gsLst>
              <a:lin ang="16200000" scaled="0"/>
            </a:gradFill>
            <a:ln w="9525" cap="flat" cmpd="sng" algn="ctr">
              <a:solidFill>
                <a:srgbClr val="80CBE6">
                  <a:shade val="95000"/>
                  <a:satMod val="105000"/>
                </a:srgbClr>
              </a:solidFill>
              <a:prstDash val="solid"/>
              <a:headEnd/>
              <a:tailEnd/>
            </a:ln>
            <a:effectLst>
              <a:outerShdw blurRad="40000" dist="23000" dir="5400000" rotWithShape="0">
                <a:srgbClr val="000000">
                  <a:alpha val="35000"/>
                </a:srgbClr>
              </a:outerShdw>
            </a:effectLst>
          </p:spPr>
          <p:txBody>
            <a:bodyPr lIns="45720" tIns="18288" rIns="45720" bIns="18288" anchor="ctr">
              <a:spAutoFit/>
            </a:bodyPr>
            <a:lstStyle/>
            <a:p>
              <a:pPr marL="115888" indent="-115888" eaLnBrk="0" hangingPunct="0">
                <a:spcBef>
                  <a:spcPct val="50000"/>
                </a:spcBef>
                <a:buFontTx/>
                <a:buChar char="•"/>
                <a:defRPr/>
              </a:pPr>
              <a:r>
                <a:rPr lang="en-US" sz="1200" kern="0" dirty="0">
                  <a:solidFill>
                    <a:srgbClr val="000000"/>
                  </a:solidFill>
                  <a:cs typeface="Arial" pitchFamily="34" charset="0"/>
                </a:rPr>
                <a:t>Apple uses data science for its Apple watch to predict the risk of heart attack for customers by collecting data such as heart rate, sleep cycle, breathing rate, activity level, blood pressure </a:t>
              </a:r>
              <a:endParaRPr lang="en-US" sz="1200" b="1" i="1" kern="0" dirty="0">
                <a:solidFill>
                  <a:srgbClr val="000000"/>
                </a:solidFill>
                <a:latin typeface="Arial"/>
                <a:cs typeface="Arial" pitchFamily="34" charset="0"/>
              </a:endParaRPr>
            </a:p>
          </p:txBody>
        </p:sp>
        <p:sp>
          <p:nvSpPr>
            <p:cNvPr id="70" name="AutoShape 18">
              <a:extLst>
                <a:ext uri="{FF2B5EF4-FFF2-40B4-BE49-F238E27FC236}">
                  <a16:creationId xmlns:a16="http://schemas.microsoft.com/office/drawing/2014/main" id="{A4CDE186-7269-4AAB-901B-C0D87AFD48E9}"/>
                </a:ext>
              </a:extLst>
            </p:cNvPr>
            <p:cNvSpPr>
              <a:spLocks noChangeArrowheads="1"/>
            </p:cNvSpPr>
            <p:nvPr/>
          </p:nvSpPr>
          <p:spPr bwMode="blackWhite">
            <a:xfrm>
              <a:off x="5913781" y="4537318"/>
              <a:ext cx="5486400" cy="933117"/>
            </a:xfrm>
            <a:prstGeom prst="roundRect">
              <a:avLst>
                <a:gd name="adj" fmla="val 29565"/>
              </a:avLst>
            </a:prstGeom>
            <a:gradFill rotWithShape="1">
              <a:gsLst>
                <a:gs pos="0">
                  <a:srgbClr val="80CBE6">
                    <a:shade val="51000"/>
                    <a:satMod val="130000"/>
                  </a:srgbClr>
                </a:gs>
                <a:gs pos="80000">
                  <a:srgbClr val="80CBE6">
                    <a:shade val="93000"/>
                    <a:satMod val="130000"/>
                  </a:srgbClr>
                </a:gs>
                <a:gs pos="100000">
                  <a:srgbClr val="80CBE6">
                    <a:shade val="94000"/>
                    <a:satMod val="135000"/>
                  </a:srgbClr>
                </a:gs>
              </a:gsLst>
              <a:lin ang="16200000" scaled="0"/>
            </a:gradFill>
            <a:ln w="9525" cap="flat" cmpd="sng" algn="ctr">
              <a:solidFill>
                <a:srgbClr val="80CBE6">
                  <a:shade val="95000"/>
                  <a:satMod val="105000"/>
                </a:srgbClr>
              </a:solidFill>
              <a:prstDash val="solid"/>
              <a:headEnd/>
              <a:tailEnd/>
            </a:ln>
            <a:effectLst>
              <a:outerShdw blurRad="40000" dist="23000" dir="5400000" rotWithShape="0">
                <a:srgbClr val="000000">
                  <a:alpha val="35000"/>
                </a:srgbClr>
              </a:outerShdw>
            </a:effectLst>
          </p:spPr>
          <p:txBody>
            <a:bodyPr lIns="45720" tIns="18288" rIns="45720" bIns="18288" anchor="ctr">
              <a:spAutoFit/>
            </a:bodyPr>
            <a:lstStyle/>
            <a:p>
              <a:pPr marL="115888" indent="-115888" eaLnBrk="0" hangingPunct="0">
                <a:spcBef>
                  <a:spcPct val="50000"/>
                </a:spcBef>
                <a:buFontTx/>
                <a:buChar char="•"/>
                <a:defRPr/>
              </a:pPr>
              <a:r>
                <a:rPr lang="en-US" sz="1200" kern="0" dirty="0">
                  <a:solidFill>
                    <a:srgbClr val="000000"/>
                  </a:solidFill>
                  <a:cs typeface="Arial" pitchFamily="34" charset="0"/>
                </a:rPr>
                <a:t>Walmart, Amazon are personalizing the shopping experience by analyzing the preferences and behavior of the customers. Using data science, it tracks the purchasing patterns of the customers and recommends them further products and discounts to improve their shopping experience</a:t>
              </a:r>
              <a:endParaRPr lang="en-US" sz="1200" b="1" i="1" kern="0" dirty="0">
                <a:solidFill>
                  <a:srgbClr val="000000"/>
                </a:solidFill>
                <a:latin typeface="Arial"/>
                <a:cs typeface="Arial" pitchFamily="34" charset="0"/>
              </a:endParaRPr>
            </a:p>
          </p:txBody>
        </p:sp>
      </p:grpSp>
      <p:sp>
        <p:nvSpPr>
          <p:cNvPr id="29" name="TextBox 28">
            <a:extLst>
              <a:ext uri="{FF2B5EF4-FFF2-40B4-BE49-F238E27FC236}">
                <a16:creationId xmlns:a16="http://schemas.microsoft.com/office/drawing/2014/main" id="{D10CB0E4-6AB9-4D6F-A51A-384133C50692}"/>
              </a:ext>
            </a:extLst>
          </p:cNvPr>
          <p:cNvSpPr txBox="1"/>
          <p:nvPr/>
        </p:nvSpPr>
        <p:spPr>
          <a:xfrm>
            <a:off x="538578" y="4671390"/>
            <a:ext cx="1031805" cy="215444"/>
          </a:xfrm>
          <a:prstGeom prst="rect">
            <a:avLst/>
          </a:prstGeom>
          <a:noFill/>
        </p:spPr>
        <p:txBody>
          <a:bodyPr wrap="square" rtlCol="0">
            <a:spAutoFit/>
          </a:bodyPr>
          <a:lstStyle/>
          <a:p>
            <a:r>
              <a:rPr lang="en-US" sz="800" dirty="0">
                <a:solidFill>
                  <a:schemeClr val="tx2">
                    <a:lumMod val="50000"/>
                  </a:schemeClr>
                </a:solidFill>
              </a:rPr>
              <a:t>Source: Data Flair</a:t>
            </a:r>
          </a:p>
        </p:txBody>
      </p:sp>
    </p:spTree>
    <p:extLst>
      <p:ext uri="{BB962C8B-B14F-4D97-AF65-F5344CB8AC3E}">
        <p14:creationId xmlns:p14="http://schemas.microsoft.com/office/powerpoint/2010/main" val="3179625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8C739-4568-4CD0-9497-E4EB86F69CB3}"/>
              </a:ext>
            </a:extLst>
          </p:cNvPr>
          <p:cNvSpPr>
            <a:spLocks noGrp="1"/>
          </p:cNvSpPr>
          <p:nvPr>
            <p:ph type="title"/>
          </p:nvPr>
        </p:nvSpPr>
        <p:spPr/>
        <p:txBody>
          <a:bodyPr/>
          <a:lstStyle/>
          <a:p>
            <a:r>
              <a:rPr lang="en-US" sz="2400" b="1" dirty="0"/>
              <a:t>Data Science Simplified</a:t>
            </a:r>
          </a:p>
        </p:txBody>
      </p:sp>
      <p:pic>
        <p:nvPicPr>
          <p:cNvPr id="4" name="Content Placeholder 3">
            <a:extLst>
              <a:ext uri="{FF2B5EF4-FFF2-40B4-BE49-F238E27FC236}">
                <a16:creationId xmlns:a16="http://schemas.microsoft.com/office/drawing/2014/main" id="{3E87482A-6612-412C-8FDC-2B5DFBE12F73}"/>
              </a:ext>
            </a:extLst>
          </p:cNvPr>
          <p:cNvPicPr>
            <a:picLocks noGrp="1" noChangeAspect="1"/>
          </p:cNvPicPr>
          <p:nvPr>
            <p:ph idx="1"/>
          </p:nvPr>
        </p:nvPicPr>
        <p:blipFill>
          <a:blip r:embed="rId2"/>
          <a:stretch>
            <a:fillRect/>
          </a:stretch>
        </p:blipFill>
        <p:spPr>
          <a:xfrm>
            <a:off x="606392" y="1515304"/>
            <a:ext cx="4738340" cy="4643438"/>
          </a:xfrm>
          <a:prstGeom prst="rect">
            <a:avLst/>
          </a:prstGeom>
        </p:spPr>
      </p:pic>
      <p:sp>
        <p:nvSpPr>
          <p:cNvPr id="5" name="TextBox 4">
            <a:extLst>
              <a:ext uri="{FF2B5EF4-FFF2-40B4-BE49-F238E27FC236}">
                <a16:creationId xmlns:a16="http://schemas.microsoft.com/office/drawing/2014/main" id="{223C3F18-96C2-4483-83FA-A37B7EBE9022}"/>
              </a:ext>
            </a:extLst>
          </p:cNvPr>
          <p:cNvSpPr txBox="1"/>
          <p:nvPr/>
        </p:nvSpPr>
        <p:spPr>
          <a:xfrm>
            <a:off x="6096000" y="1325805"/>
            <a:ext cx="5396948" cy="2585323"/>
          </a:xfrm>
          <a:prstGeom prst="rect">
            <a:avLst/>
          </a:prstGeom>
          <a:noFill/>
        </p:spPr>
        <p:txBody>
          <a:bodyPr wrap="square" rtlCol="0">
            <a:spAutoFit/>
          </a:bodyPr>
          <a:lstStyle/>
          <a:p>
            <a:pPr marL="285750" indent="-285750">
              <a:buFont typeface="Arial" panose="020B0604020202020204" pitchFamily="34" charset="0"/>
              <a:buChar char="•"/>
            </a:pPr>
            <a:r>
              <a:rPr lang="en-US" dirty="0"/>
              <a:t>Data science is a multidisciplinary approach that brings together scientific thinking, statistical methods, computer engineering, and innovative technologies to collect, combine, and assess significant amounts of structured and unstructured data in ways that can provide better insights and predictions to help answer business questions and drive strategic decisions.</a:t>
            </a:r>
            <a:endParaRPr lang="en-US" sz="1400" dirty="0">
              <a:solidFill>
                <a:schemeClr val="tx2">
                  <a:lumMod val="50000"/>
                </a:schemeClr>
              </a:solidFill>
            </a:endParaRPr>
          </a:p>
        </p:txBody>
      </p:sp>
      <p:sp>
        <p:nvSpPr>
          <p:cNvPr id="6" name="TextBox 5">
            <a:extLst>
              <a:ext uri="{FF2B5EF4-FFF2-40B4-BE49-F238E27FC236}">
                <a16:creationId xmlns:a16="http://schemas.microsoft.com/office/drawing/2014/main" id="{0775B577-1290-4112-9652-1A25ED6D9664}"/>
              </a:ext>
            </a:extLst>
          </p:cNvPr>
          <p:cNvSpPr txBox="1"/>
          <p:nvPr/>
        </p:nvSpPr>
        <p:spPr>
          <a:xfrm>
            <a:off x="606392" y="6158742"/>
            <a:ext cx="1031805" cy="215444"/>
          </a:xfrm>
          <a:prstGeom prst="rect">
            <a:avLst/>
          </a:prstGeom>
          <a:noFill/>
        </p:spPr>
        <p:txBody>
          <a:bodyPr wrap="square" rtlCol="0">
            <a:spAutoFit/>
          </a:bodyPr>
          <a:lstStyle/>
          <a:p>
            <a:r>
              <a:rPr lang="en-US" sz="800" dirty="0">
                <a:solidFill>
                  <a:schemeClr val="tx2">
                    <a:lumMod val="50000"/>
                  </a:schemeClr>
                </a:solidFill>
              </a:rPr>
              <a:t>Source: KPMG</a:t>
            </a:r>
          </a:p>
        </p:txBody>
      </p:sp>
      <p:sp>
        <p:nvSpPr>
          <p:cNvPr id="7" name="TextBox 6">
            <a:extLst>
              <a:ext uri="{FF2B5EF4-FFF2-40B4-BE49-F238E27FC236}">
                <a16:creationId xmlns:a16="http://schemas.microsoft.com/office/drawing/2014/main" id="{5A7337C3-4D3B-4BA4-B70D-195863DCB248}"/>
              </a:ext>
            </a:extLst>
          </p:cNvPr>
          <p:cNvSpPr txBox="1"/>
          <p:nvPr/>
        </p:nvSpPr>
        <p:spPr>
          <a:xfrm>
            <a:off x="6117587" y="3886718"/>
            <a:ext cx="5353773" cy="1754326"/>
          </a:xfrm>
          <a:prstGeom prst="rect">
            <a:avLst/>
          </a:prstGeom>
          <a:noFill/>
        </p:spPr>
        <p:txBody>
          <a:bodyPr wrap="square" rtlCol="0">
            <a:spAutoFit/>
          </a:bodyPr>
          <a:lstStyle/>
          <a:p>
            <a:pPr marL="285750" indent="-285750">
              <a:buFont typeface="Arial" panose="020B0604020202020204" pitchFamily="34" charset="0"/>
              <a:buChar char="•"/>
            </a:pPr>
            <a:r>
              <a:rPr lang="en-US" dirty="0"/>
              <a:t>Data might include historical and forecasted market data, industry benchmarks, economic outlooks, population and demographics data, aggregated location data from smartphone apps, satellite data, phone usage data, data from social media sites, and others. </a:t>
            </a:r>
            <a:endParaRPr lang="en-US" sz="1400" dirty="0">
              <a:solidFill>
                <a:schemeClr val="tx2">
                  <a:lumMod val="50000"/>
                </a:schemeClr>
              </a:solidFill>
            </a:endParaRPr>
          </a:p>
        </p:txBody>
      </p:sp>
    </p:spTree>
    <p:extLst>
      <p:ext uri="{BB962C8B-B14F-4D97-AF65-F5344CB8AC3E}">
        <p14:creationId xmlns:p14="http://schemas.microsoft.com/office/powerpoint/2010/main" val="3455118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pPr eaLnBrk="1" hangingPunct="1"/>
            <a:r>
              <a:rPr lang="en-US" sz="2400" b="1" dirty="0"/>
              <a:t>Data Science History – </a:t>
            </a:r>
            <a:r>
              <a:rPr lang="en-US" sz="2400" dirty="0"/>
              <a:t>Abundance of data i.e. Big Data sparked the rise of Data Science</a:t>
            </a:r>
          </a:p>
        </p:txBody>
      </p:sp>
      <p:sp>
        <p:nvSpPr>
          <p:cNvPr id="39" name="Rectangle 8">
            <a:extLst>
              <a:ext uri="{FF2B5EF4-FFF2-40B4-BE49-F238E27FC236}">
                <a16:creationId xmlns:a16="http://schemas.microsoft.com/office/drawing/2014/main" id="{9F2DB3F6-4C43-47C7-873F-D71900FC30D6}"/>
              </a:ext>
            </a:extLst>
          </p:cNvPr>
          <p:cNvSpPr>
            <a:spLocks noChangeArrowheads="1"/>
          </p:cNvSpPr>
          <p:nvPr/>
        </p:nvSpPr>
        <p:spPr bwMode="auto">
          <a:xfrm>
            <a:off x="477078" y="1779026"/>
            <a:ext cx="914400" cy="307777"/>
          </a:xfrm>
          <a:prstGeom prst="rect">
            <a:avLst/>
          </a:prstGeom>
          <a:solidFill>
            <a:schemeClr val="bg1">
              <a:lumMod val="75000"/>
            </a:schemeClr>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nchor="ctr">
            <a:spAutoFit/>
          </a:bodyPr>
          <a:lstStyle/>
          <a:p>
            <a:pPr algn="ctr" defTabSz="957756">
              <a:spcBef>
                <a:spcPct val="50000"/>
              </a:spcBef>
              <a:defRPr/>
            </a:pPr>
            <a:r>
              <a:rPr lang="en-US" sz="1400" dirty="0">
                <a:solidFill>
                  <a:srgbClr val="00264A"/>
                </a:solidFill>
                <a:latin typeface="Arial" pitchFamily="34" charset="0"/>
                <a:cs typeface="Arial" pitchFamily="34" charset="0"/>
              </a:rPr>
              <a:t>1966</a:t>
            </a:r>
          </a:p>
        </p:txBody>
      </p:sp>
      <p:sp>
        <p:nvSpPr>
          <p:cNvPr id="45" name="AutoShape 18">
            <a:extLst>
              <a:ext uri="{FF2B5EF4-FFF2-40B4-BE49-F238E27FC236}">
                <a16:creationId xmlns:a16="http://schemas.microsoft.com/office/drawing/2014/main" id="{835958E8-AC1C-47EF-86B4-0EC1259F786C}"/>
              </a:ext>
            </a:extLst>
          </p:cNvPr>
          <p:cNvSpPr>
            <a:spLocks noChangeArrowheads="1"/>
          </p:cNvSpPr>
          <p:nvPr/>
        </p:nvSpPr>
        <p:spPr bwMode="blackWhite">
          <a:xfrm>
            <a:off x="1749284" y="1612637"/>
            <a:ext cx="9866245" cy="562832"/>
          </a:xfrm>
          <a:prstGeom prst="roundRect">
            <a:avLst>
              <a:gd name="adj" fmla="val 29565"/>
            </a:avLst>
          </a:prstGeom>
          <a:gradFill rotWithShape="1">
            <a:gsLst>
              <a:gs pos="0">
                <a:srgbClr val="80CBE6">
                  <a:shade val="51000"/>
                  <a:satMod val="130000"/>
                </a:srgbClr>
              </a:gs>
              <a:gs pos="80000">
                <a:srgbClr val="80CBE6">
                  <a:shade val="93000"/>
                  <a:satMod val="130000"/>
                </a:srgbClr>
              </a:gs>
              <a:gs pos="100000">
                <a:srgbClr val="80CBE6">
                  <a:shade val="94000"/>
                  <a:satMod val="135000"/>
                </a:srgbClr>
              </a:gs>
            </a:gsLst>
            <a:lin ang="16200000" scaled="0"/>
          </a:gradFill>
          <a:ln w="9525" cap="flat" cmpd="sng" algn="ctr">
            <a:solidFill>
              <a:srgbClr val="80CBE6">
                <a:shade val="95000"/>
                <a:satMod val="105000"/>
              </a:srgbClr>
            </a:solidFill>
            <a:prstDash val="solid"/>
            <a:headEnd/>
            <a:tailEnd/>
          </a:ln>
          <a:effectLst>
            <a:outerShdw blurRad="40000" dist="23000" dir="5400000" rotWithShape="0">
              <a:srgbClr val="000000">
                <a:alpha val="35000"/>
              </a:srgbClr>
            </a:outerShdw>
          </a:effectLst>
        </p:spPr>
        <p:txBody>
          <a:bodyPr wrap="square" lIns="45720" tIns="18288" rIns="45720" bIns="18288" anchor="ctr">
            <a:spAutoFit/>
          </a:bodyPr>
          <a:lstStyle/>
          <a:p>
            <a:pPr lvl="0"/>
            <a:r>
              <a:rPr lang="en-US" sz="1400" dirty="0"/>
              <a:t>Data mining in an article called from ‘Data mining to knowledge discovery in databases’ in 1996 in which referred to the overall process of discovering useful information from data</a:t>
            </a:r>
          </a:p>
        </p:txBody>
      </p:sp>
      <p:grpSp>
        <p:nvGrpSpPr>
          <p:cNvPr id="12" name="Group 11">
            <a:extLst>
              <a:ext uri="{FF2B5EF4-FFF2-40B4-BE49-F238E27FC236}">
                <a16:creationId xmlns:a16="http://schemas.microsoft.com/office/drawing/2014/main" id="{4F23A688-CFA1-4198-8379-04179653BC2A}"/>
              </a:ext>
            </a:extLst>
          </p:cNvPr>
          <p:cNvGrpSpPr/>
          <p:nvPr/>
        </p:nvGrpSpPr>
        <p:grpSpPr>
          <a:xfrm>
            <a:off x="477078" y="2639683"/>
            <a:ext cx="11138450" cy="567146"/>
            <a:chOff x="477078" y="2967673"/>
            <a:chExt cx="11138450" cy="567146"/>
          </a:xfrm>
        </p:grpSpPr>
        <p:sp>
          <p:nvSpPr>
            <p:cNvPr id="46" name="AutoShape 18">
              <a:extLst>
                <a:ext uri="{FF2B5EF4-FFF2-40B4-BE49-F238E27FC236}">
                  <a16:creationId xmlns:a16="http://schemas.microsoft.com/office/drawing/2014/main" id="{29B1FDFB-4E8B-4233-82A0-5A4B9EC310E3}"/>
                </a:ext>
              </a:extLst>
            </p:cNvPr>
            <p:cNvSpPr>
              <a:spLocks noChangeArrowheads="1"/>
            </p:cNvSpPr>
            <p:nvPr/>
          </p:nvSpPr>
          <p:spPr bwMode="blackWhite">
            <a:xfrm>
              <a:off x="1749283" y="2967673"/>
              <a:ext cx="9866245" cy="562832"/>
            </a:xfrm>
            <a:prstGeom prst="roundRect">
              <a:avLst>
                <a:gd name="adj" fmla="val 29565"/>
              </a:avLst>
            </a:prstGeom>
            <a:gradFill rotWithShape="1">
              <a:gsLst>
                <a:gs pos="0">
                  <a:srgbClr val="80CBE6">
                    <a:shade val="51000"/>
                    <a:satMod val="130000"/>
                  </a:srgbClr>
                </a:gs>
                <a:gs pos="80000">
                  <a:srgbClr val="80CBE6">
                    <a:shade val="93000"/>
                    <a:satMod val="130000"/>
                  </a:srgbClr>
                </a:gs>
                <a:gs pos="100000">
                  <a:srgbClr val="80CBE6">
                    <a:shade val="94000"/>
                    <a:satMod val="135000"/>
                  </a:srgbClr>
                </a:gs>
              </a:gsLst>
              <a:lin ang="16200000" scaled="0"/>
            </a:gradFill>
            <a:ln w="9525" cap="flat" cmpd="sng" algn="ctr">
              <a:solidFill>
                <a:srgbClr val="80CBE6">
                  <a:shade val="95000"/>
                  <a:satMod val="105000"/>
                </a:srgbClr>
              </a:solidFill>
              <a:prstDash val="solid"/>
              <a:headEnd/>
              <a:tailEnd/>
            </a:ln>
            <a:effectLst>
              <a:outerShdw blurRad="40000" dist="23000" dir="5400000" rotWithShape="0">
                <a:srgbClr val="000000">
                  <a:alpha val="35000"/>
                </a:srgbClr>
              </a:outerShdw>
            </a:effectLst>
          </p:spPr>
          <p:txBody>
            <a:bodyPr wrap="square" lIns="45720" tIns="18288" rIns="45720" bIns="18288" anchor="ctr">
              <a:spAutoFit/>
            </a:bodyPr>
            <a:lstStyle/>
            <a:p>
              <a:pPr lvl="0"/>
              <a:r>
                <a:rPr lang="en-US" sz="1400" dirty="0"/>
                <a:t>William S. Cleveland wanted to bring data mining to another level. He did that by combining computer science with data mining. Now you can take advantage of computer power for statistics and he called this combo as data science</a:t>
              </a:r>
            </a:p>
          </p:txBody>
        </p:sp>
        <p:sp>
          <p:nvSpPr>
            <p:cNvPr id="47" name="Rectangle 8">
              <a:extLst>
                <a:ext uri="{FF2B5EF4-FFF2-40B4-BE49-F238E27FC236}">
                  <a16:creationId xmlns:a16="http://schemas.microsoft.com/office/drawing/2014/main" id="{FB40D393-1341-434A-99DD-318A570E86B4}"/>
                </a:ext>
              </a:extLst>
            </p:cNvPr>
            <p:cNvSpPr>
              <a:spLocks noChangeArrowheads="1"/>
            </p:cNvSpPr>
            <p:nvPr/>
          </p:nvSpPr>
          <p:spPr bwMode="auto">
            <a:xfrm>
              <a:off x="477078" y="3227042"/>
              <a:ext cx="914400" cy="307777"/>
            </a:xfrm>
            <a:prstGeom prst="rect">
              <a:avLst/>
            </a:prstGeom>
            <a:solidFill>
              <a:schemeClr val="bg1">
                <a:lumMod val="75000"/>
              </a:schemeClr>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nchor="ctr">
              <a:spAutoFit/>
            </a:bodyPr>
            <a:lstStyle/>
            <a:p>
              <a:pPr algn="ctr" defTabSz="957756">
                <a:spcBef>
                  <a:spcPct val="50000"/>
                </a:spcBef>
                <a:defRPr/>
              </a:pPr>
              <a:r>
                <a:rPr lang="en-US" sz="1400" dirty="0">
                  <a:solidFill>
                    <a:srgbClr val="00264A"/>
                  </a:solidFill>
                  <a:latin typeface="Arial" pitchFamily="34" charset="0"/>
                  <a:cs typeface="Arial" pitchFamily="34" charset="0"/>
                </a:rPr>
                <a:t>2001</a:t>
              </a:r>
            </a:p>
          </p:txBody>
        </p:sp>
      </p:grpSp>
      <p:grpSp>
        <p:nvGrpSpPr>
          <p:cNvPr id="48" name="Group 47">
            <a:extLst>
              <a:ext uri="{FF2B5EF4-FFF2-40B4-BE49-F238E27FC236}">
                <a16:creationId xmlns:a16="http://schemas.microsoft.com/office/drawing/2014/main" id="{9C7F55FF-CD88-4D58-A3E7-F9F1E50FEE88}"/>
              </a:ext>
            </a:extLst>
          </p:cNvPr>
          <p:cNvGrpSpPr/>
          <p:nvPr/>
        </p:nvGrpSpPr>
        <p:grpSpPr>
          <a:xfrm>
            <a:off x="477078" y="3429000"/>
            <a:ext cx="11138450" cy="1340429"/>
            <a:chOff x="477078" y="2578875"/>
            <a:chExt cx="11138450" cy="1340429"/>
          </a:xfrm>
        </p:grpSpPr>
        <p:sp>
          <p:nvSpPr>
            <p:cNvPr id="49" name="AutoShape 18">
              <a:extLst>
                <a:ext uri="{FF2B5EF4-FFF2-40B4-BE49-F238E27FC236}">
                  <a16:creationId xmlns:a16="http://schemas.microsoft.com/office/drawing/2014/main" id="{781837D8-E8CE-424C-9EA8-996B305DF065}"/>
                </a:ext>
              </a:extLst>
            </p:cNvPr>
            <p:cNvSpPr>
              <a:spLocks noChangeArrowheads="1"/>
            </p:cNvSpPr>
            <p:nvPr/>
          </p:nvSpPr>
          <p:spPr bwMode="blackWhite">
            <a:xfrm>
              <a:off x="1749283" y="2578875"/>
              <a:ext cx="9866245" cy="1340429"/>
            </a:xfrm>
            <a:prstGeom prst="roundRect">
              <a:avLst>
                <a:gd name="adj" fmla="val 29565"/>
              </a:avLst>
            </a:prstGeom>
            <a:gradFill rotWithShape="1">
              <a:gsLst>
                <a:gs pos="0">
                  <a:srgbClr val="80CBE6">
                    <a:shade val="51000"/>
                    <a:satMod val="130000"/>
                  </a:srgbClr>
                </a:gs>
                <a:gs pos="80000">
                  <a:srgbClr val="80CBE6">
                    <a:shade val="93000"/>
                    <a:satMod val="130000"/>
                  </a:srgbClr>
                </a:gs>
                <a:gs pos="100000">
                  <a:srgbClr val="80CBE6">
                    <a:shade val="94000"/>
                    <a:satMod val="135000"/>
                  </a:srgbClr>
                </a:gs>
              </a:gsLst>
              <a:lin ang="16200000" scaled="0"/>
            </a:gradFill>
            <a:ln w="9525" cap="flat" cmpd="sng" algn="ctr">
              <a:solidFill>
                <a:srgbClr val="80CBE6">
                  <a:shade val="95000"/>
                  <a:satMod val="105000"/>
                </a:srgbClr>
              </a:solidFill>
              <a:prstDash val="solid"/>
              <a:headEnd/>
              <a:tailEnd/>
            </a:ln>
            <a:effectLst>
              <a:outerShdw blurRad="40000" dist="23000" dir="5400000" rotWithShape="0">
                <a:srgbClr val="000000">
                  <a:alpha val="35000"/>
                </a:srgbClr>
              </a:outerShdw>
            </a:effectLst>
          </p:spPr>
          <p:txBody>
            <a:bodyPr wrap="square" lIns="45720" tIns="18288" rIns="45720" bIns="18288" anchor="ctr">
              <a:spAutoFit/>
            </a:bodyPr>
            <a:lstStyle/>
            <a:p>
              <a:r>
                <a:rPr lang="en-US" sz="1400" dirty="0"/>
                <a:t>Web2.0 emerged where websites are no longer just a digital pamphlet but a medium to shared experience among millions and millions of users. These are websites like myspace in 2003, Face book in 2004 and YouTube in 2005. We can now interact with these websites meaning we can contribute post, comment, like, upload, share. Leaving our footprint in the digital landscape and that’s lot of data, it became too much to handle using traditional technologies. So we call this Big Data. That opened a world of possibilities in finding insights using data. </a:t>
              </a:r>
            </a:p>
          </p:txBody>
        </p:sp>
        <p:sp>
          <p:nvSpPr>
            <p:cNvPr id="50" name="Rectangle 8">
              <a:extLst>
                <a:ext uri="{FF2B5EF4-FFF2-40B4-BE49-F238E27FC236}">
                  <a16:creationId xmlns:a16="http://schemas.microsoft.com/office/drawing/2014/main" id="{E4CDD7A0-2DDD-4E26-8678-3D653765CC5E}"/>
                </a:ext>
              </a:extLst>
            </p:cNvPr>
            <p:cNvSpPr>
              <a:spLocks noChangeArrowheads="1"/>
            </p:cNvSpPr>
            <p:nvPr/>
          </p:nvSpPr>
          <p:spPr bwMode="auto">
            <a:xfrm>
              <a:off x="477078" y="3227042"/>
              <a:ext cx="914400" cy="307777"/>
            </a:xfrm>
            <a:prstGeom prst="rect">
              <a:avLst/>
            </a:prstGeom>
            <a:solidFill>
              <a:schemeClr val="bg1">
                <a:lumMod val="75000"/>
              </a:schemeClr>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nchor="ctr">
              <a:spAutoFit/>
            </a:bodyPr>
            <a:lstStyle/>
            <a:p>
              <a:pPr algn="ctr" defTabSz="957756">
                <a:spcBef>
                  <a:spcPct val="50000"/>
                </a:spcBef>
                <a:defRPr/>
              </a:pPr>
              <a:r>
                <a:rPr lang="en-US" sz="1400" dirty="0">
                  <a:solidFill>
                    <a:srgbClr val="00264A"/>
                  </a:solidFill>
                  <a:latin typeface="Arial" pitchFamily="34" charset="0"/>
                  <a:cs typeface="Arial" pitchFamily="34" charset="0"/>
                </a:rPr>
                <a:t>2003</a:t>
              </a:r>
            </a:p>
          </p:txBody>
        </p:sp>
      </p:grpSp>
      <p:grpSp>
        <p:nvGrpSpPr>
          <p:cNvPr id="51" name="Group 50">
            <a:extLst>
              <a:ext uri="{FF2B5EF4-FFF2-40B4-BE49-F238E27FC236}">
                <a16:creationId xmlns:a16="http://schemas.microsoft.com/office/drawing/2014/main" id="{169272AB-54FD-4F8B-99B2-7D0248B41F23}"/>
              </a:ext>
            </a:extLst>
          </p:cNvPr>
          <p:cNvGrpSpPr/>
          <p:nvPr/>
        </p:nvGrpSpPr>
        <p:grpSpPr>
          <a:xfrm>
            <a:off x="477078" y="5117663"/>
            <a:ext cx="11237844" cy="1081230"/>
            <a:chOff x="477078" y="2700624"/>
            <a:chExt cx="11237844" cy="1081230"/>
          </a:xfrm>
        </p:grpSpPr>
        <p:sp>
          <p:nvSpPr>
            <p:cNvPr id="52" name="AutoShape 18">
              <a:extLst>
                <a:ext uri="{FF2B5EF4-FFF2-40B4-BE49-F238E27FC236}">
                  <a16:creationId xmlns:a16="http://schemas.microsoft.com/office/drawing/2014/main" id="{835C21CC-1798-40CB-AD04-80FA9B8A4693}"/>
                </a:ext>
              </a:extLst>
            </p:cNvPr>
            <p:cNvSpPr>
              <a:spLocks noChangeArrowheads="1"/>
            </p:cNvSpPr>
            <p:nvPr/>
          </p:nvSpPr>
          <p:spPr bwMode="blackWhite">
            <a:xfrm>
              <a:off x="1848677" y="2700624"/>
              <a:ext cx="9866245" cy="1081230"/>
            </a:xfrm>
            <a:prstGeom prst="roundRect">
              <a:avLst>
                <a:gd name="adj" fmla="val 29565"/>
              </a:avLst>
            </a:prstGeom>
            <a:gradFill rotWithShape="1">
              <a:gsLst>
                <a:gs pos="0">
                  <a:srgbClr val="80CBE6">
                    <a:shade val="51000"/>
                    <a:satMod val="130000"/>
                  </a:srgbClr>
                </a:gs>
                <a:gs pos="80000">
                  <a:srgbClr val="80CBE6">
                    <a:shade val="93000"/>
                    <a:satMod val="130000"/>
                  </a:srgbClr>
                </a:gs>
                <a:gs pos="100000">
                  <a:srgbClr val="80CBE6">
                    <a:shade val="94000"/>
                    <a:satMod val="135000"/>
                  </a:srgbClr>
                </a:gs>
              </a:gsLst>
              <a:lin ang="16200000" scaled="0"/>
            </a:gradFill>
            <a:ln w="9525" cap="flat" cmpd="sng" algn="ctr">
              <a:solidFill>
                <a:srgbClr val="80CBE6">
                  <a:shade val="95000"/>
                  <a:satMod val="105000"/>
                </a:srgbClr>
              </a:solidFill>
              <a:prstDash val="solid"/>
              <a:headEnd/>
              <a:tailEnd/>
            </a:ln>
            <a:effectLst>
              <a:outerShdw blurRad="40000" dist="23000" dir="5400000" rotWithShape="0">
                <a:srgbClr val="000000">
                  <a:alpha val="35000"/>
                </a:srgbClr>
              </a:outerShdw>
            </a:effectLst>
          </p:spPr>
          <p:txBody>
            <a:bodyPr wrap="square" lIns="45720" tIns="18288" rIns="45720" bIns="18288" anchor="ctr">
              <a:spAutoFit/>
            </a:bodyPr>
            <a:lstStyle/>
            <a:p>
              <a:r>
                <a:rPr lang="en-US" sz="1400" dirty="0"/>
                <a:t>The rise of big data in 2010 sparked the rise of data science to support the needs of the businesses to draw insights from their massive unstructured data sets. With new abundance of data, it made possible to train machines with a data-driven approach than rather than knowledge driven approach. Something that can change the way we live and how we experience things in the world.</a:t>
              </a:r>
            </a:p>
          </p:txBody>
        </p:sp>
        <p:sp>
          <p:nvSpPr>
            <p:cNvPr id="53" name="Rectangle 8">
              <a:extLst>
                <a:ext uri="{FF2B5EF4-FFF2-40B4-BE49-F238E27FC236}">
                  <a16:creationId xmlns:a16="http://schemas.microsoft.com/office/drawing/2014/main" id="{E8734399-B81E-463B-A8F3-CDB67DC1ABB6}"/>
                </a:ext>
              </a:extLst>
            </p:cNvPr>
            <p:cNvSpPr>
              <a:spLocks noChangeArrowheads="1"/>
            </p:cNvSpPr>
            <p:nvPr/>
          </p:nvSpPr>
          <p:spPr bwMode="auto">
            <a:xfrm>
              <a:off x="477078" y="3119321"/>
              <a:ext cx="914400" cy="523220"/>
            </a:xfrm>
            <a:prstGeom prst="rect">
              <a:avLst/>
            </a:prstGeom>
            <a:solidFill>
              <a:schemeClr val="bg1">
                <a:lumMod val="75000"/>
              </a:schemeClr>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nchor="ctr">
              <a:spAutoFit/>
            </a:bodyPr>
            <a:lstStyle/>
            <a:p>
              <a:pPr algn="ctr" defTabSz="957756">
                <a:spcBef>
                  <a:spcPct val="50000"/>
                </a:spcBef>
                <a:defRPr/>
              </a:pPr>
              <a:r>
                <a:rPr lang="en-US" sz="1400" dirty="0">
                  <a:solidFill>
                    <a:srgbClr val="00264A"/>
                  </a:solidFill>
                  <a:latin typeface="Arial" pitchFamily="34" charset="0"/>
                  <a:cs typeface="Arial" pitchFamily="34" charset="0"/>
                </a:rPr>
                <a:t>2010 onwards</a:t>
              </a:r>
            </a:p>
          </p:txBody>
        </p:sp>
      </p:grpSp>
    </p:spTree>
    <p:extLst>
      <p:ext uri="{BB962C8B-B14F-4D97-AF65-F5344CB8AC3E}">
        <p14:creationId xmlns:p14="http://schemas.microsoft.com/office/powerpoint/2010/main" val="2190319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pPr eaLnBrk="1" hangingPunct="1"/>
            <a:r>
              <a:rPr lang="en-US" sz="2400" b="1" dirty="0"/>
              <a:t>Big Data - </a:t>
            </a:r>
            <a:r>
              <a:rPr lang="en-US" sz="2400" dirty="0"/>
              <a:t>Massive amounts of data that may involve complex, unstructured data, as well as semi-structured data</a:t>
            </a:r>
          </a:p>
        </p:txBody>
      </p:sp>
      <p:sp>
        <p:nvSpPr>
          <p:cNvPr id="2" name="Rectangle 1">
            <a:extLst>
              <a:ext uri="{FF2B5EF4-FFF2-40B4-BE49-F238E27FC236}">
                <a16:creationId xmlns:a16="http://schemas.microsoft.com/office/drawing/2014/main" id="{274B39CC-79E5-4D1C-B166-EFBE3F28472A}"/>
              </a:ext>
            </a:extLst>
          </p:cNvPr>
          <p:cNvSpPr/>
          <p:nvPr/>
        </p:nvSpPr>
        <p:spPr>
          <a:xfrm>
            <a:off x="5751444" y="1489646"/>
            <a:ext cx="6096000" cy="2062103"/>
          </a:xfrm>
          <a:prstGeom prst="rect">
            <a:avLst/>
          </a:prstGeom>
        </p:spPr>
        <p:txBody>
          <a:bodyPr>
            <a:spAutoFit/>
          </a:bodyPr>
          <a:lstStyle/>
          <a:p>
            <a:pPr fontAlgn="base"/>
            <a:r>
              <a:rPr lang="en-US" sz="1600" b="1" dirty="0">
                <a:solidFill>
                  <a:srgbClr val="444444"/>
                </a:solidFill>
              </a:rPr>
              <a:t>What industry leaders say about Big Data:</a:t>
            </a:r>
          </a:p>
          <a:p>
            <a:pPr fontAlgn="base">
              <a:buFont typeface="Arial" panose="020B0604020202020204" pitchFamily="34" charset="0"/>
              <a:buChar char="•"/>
            </a:pPr>
            <a:r>
              <a:rPr lang="en-US" sz="1600" b="1" dirty="0">
                <a:solidFill>
                  <a:srgbClr val="444444"/>
                </a:solidFill>
              </a:rPr>
              <a:t>Gartner</a:t>
            </a:r>
            <a:r>
              <a:rPr lang="en-US" sz="1600" dirty="0">
                <a:solidFill>
                  <a:srgbClr val="444444"/>
                </a:solidFill>
              </a:rPr>
              <a:t> – Big Data is the new Oil.</a:t>
            </a:r>
          </a:p>
          <a:p>
            <a:pPr fontAlgn="base">
              <a:buFont typeface="Arial" panose="020B0604020202020204" pitchFamily="34" charset="0"/>
              <a:buChar char="•"/>
            </a:pPr>
            <a:r>
              <a:rPr lang="en-US" sz="1600" b="1" dirty="0">
                <a:solidFill>
                  <a:srgbClr val="444444"/>
                </a:solidFill>
              </a:rPr>
              <a:t>IDC</a:t>
            </a:r>
            <a:r>
              <a:rPr lang="en-US" sz="1600" dirty="0">
                <a:solidFill>
                  <a:srgbClr val="444444"/>
                </a:solidFill>
              </a:rPr>
              <a:t> – Its market will be growing 7 times faster than the overall IT market.</a:t>
            </a:r>
          </a:p>
          <a:p>
            <a:pPr fontAlgn="base">
              <a:buFont typeface="Arial" panose="020B0604020202020204" pitchFamily="34" charset="0"/>
              <a:buChar char="•"/>
            </a:pPr>
            <a:r>
              <a:rPr lang="en-US" sz="1600" b="1" dirty="0">
                <a:solidFill>
                  <a:srgbClr val="444444"/>
                </a:solidFill>
              </a:rPr>
              <a:t>IBM</a:t>
            </a:r>
            <a:r>
              <a:rPr lang="en-US" sz="1600" dirty="0">
                <a:solidFill>
                  <a:srgbClr val="444444"/>
                </a:solidFill>
              </a:rPr>
              <a:t> – It is not just a technology – it’s a Business Strategy for capitalizing on information resources.</a:t>
            </a:r>
          </a:p>
          <a:p>
            <a:pPr fontAlgn="base">
              <a:buFont typeface="Arial" panose="020B0604020202020204" pitchFamily="34" charset="0"/>
              <a:buChar char="•"/>
            </a:pPr>
            <a:r>
              <a:rPr lang="en-US" sz="1600" b="1" dirty="0">
                <a:solidFill>
                  <a:srgbClr val="444444"/>
                </a:solidFill>
              </a:rPr>
              <a:t>IBM</a:t>
            </a:r>
            <a:r>
              <a:rPr lang="en-US" sz="1600" dirty="0">
                <a:solidFill>
                  <a:srgbClr val="444444"/>
                </a:solidFill>
              </a:rPr>
              <a:t> – Big Data is the biggest buzz word because technology makes it possible to analyze all the available data.</a:t>
            </a:r>
            <a:endParaRPr lang="en-US" sz="1600" b="0" i="0" dirty="0">
              <a:solidFill>
                <a:srgbClr val="444444"/>
              </a:solidFill>
              <a:effectLst/>
            </a:endParaRPr>
          </a:p>
        </p:txBody>
      </p:sp>
      <p:sp>
        <p:nvSpPr>
          <p:cNvPr id="4" name="Rectangle 3">
            <a:extLst>
              <a:ext uri="{FF2B5EF4-FFF2-40B4-BE49-F238E27FC236}">
                <a16:creationId xmlns:a16="http://schemas.microsoft.com/office/drawing/2014/main" id="{19AF73C0-F1F6-4C87-860F-F81B56EECE78}"/>
              </a:ext>
            </a:extLst>
          </p:cNvPr>
          <p:cNvSpPr/>
          <p:nvPr/>
        </p:nvSpPr>
        <p:spPr>
          <a:xfrm>
            <a:off x="5751444" y="3953255"/>
            <a:ext cx="6096000" cy="1815882"/>
          </a:xfrm>
          <a:prstGeom prst="rect">
            <a:avLst/>
          </a:prstGeom>
        </p:spPr>
        <p:txBody>
          <a:bodyPr>
            <a:spAutoFit/>
          </a:bodyPr>
          <a:lstStyle/>
          <a:p>
            <a:pPr fontAlgn="base"/>
            <a:r>
              <a:rPr lang="en-US" sz="1600" b="1" dirty="0">
                <a:solidFill>
                  <a:srgbClr val="444444"/>
                </a:solidFill>
              </a:rPr>
              <a:t>Big data use cases from different domains:</a:t>
            </a:r>
          </a:p>
          <a:p>
            <a:pPr marL="285750" indent="-285750" fontAlgn="base">
              <a:buFont typeface="Arial" panose="020B0604020202020204" pitchFamily="34" charset="0"/>
              <a:buChar char="•"/>
            </a:pPr>
            <a:r>
              <a:rPr lang="en-US" sz="1600" dirty="0">
                <a:solidFill>
                  <a:srgbClr val="444444"/>
                </a:solidFill>
              </a:rPr>
              <a:t>Netflix Uses Big Data to Improve Customer Experience</a:t>
            </a:r>
          </a:p>
          <a:p>
            <a:pPr marL="285750" indent="-285750" fontAlgn="base">
              <a:buFont typeface="Arial" panose="020B0604020202020204" pitchFamily="34" charset="0"/>
              <a:buChar char="•"/>
            </a:pPr>
            <a:r>
              <a:rPr lang="en-US" sz="1600" dirty="0">
                <a:solidFill>
                  <a:srgbClr val="444444"/>
                </a:solidFill>
              </a:rPr>
              <a:t>Promotion and campaign analysis by Sears Holding</a:t>
            </a:r>
          </a:p>
          <a:p>
            <a:pPr marL="285750" indent="-285750" fontAlgn="base">
              <a:buFont typeface="Arial" panose="020B0604020202020204" pitchFamily="34" charset="0"/>
              <a:buChar char="•"/>
            </a:pPr>
            <a:r>
              <a:rPr lang="en-US" sz="1600" dirty="0">
                <a:solidFill>
                  <a:srgbClr val="444444"/>
                </a:solidFill>
              </a:rPr>
              <a:t>Sentiment analysis</a:t>
            </a:r>
          </a:p>
          <a:p>
            <a:pPr marL="285750" indent="-285750" fontAlgn="base">
              <a:buFont typeface="Arial" panose="020B0604020202020204" pitchFamily="34" charset="0"/>
              <a:buChar char="•"/>
            </a:pPr>
            <a:r>
              <a:rPr lang="en-US" sz="1600" dirty="0">
                <a:solidFill>
                  <a:srgbClr val="444444"/>
                </a:solidFill>
              </a:rPr>
              <a:t>Customer Churn analysis</a:t>
            </a:r>
          </a:p>
          <a:p>
            <a:pPr marL="285750" indent="-285750" fontAlgn="base">
              <a:buFont typeface="Arial" panose="020B0604020202020204" pitchFamily="34" charset="0"/>
              <a:buChar char="•"/>
            </a:pPr>
            <a:r>
              <a:rPr lang="en-US" sz="1600" dirty="0">
                <a:solidFill>
                  <a:srgbClr val="444444"/>
                </a:solidFill>
              </a:rPr>
              <a:t>Predictive analysis</a:t>
            </a:r>
          </a:p>
          <a:p>
            <a:pPr marL="285750" indent="-285750" fontAlgn="base">
              <a:buFont typeface="Arial" panose="020B0604020202020204" pitchFamily="34" charset="0"/>
              <a:buChar char="•"/>
            </a:pPr>
            <a:r>
              <a:rPr lang="en-US" sz="1600" dirty="0">
                <a:solidFill>
                  <a:srgbClr val="444444"/>
                </a:solidFill>
              </a:rPr>
              <a:t>Real-time ad matching and serving</a:t>
            </a:r>
          </a:p>
        </p:txBody>
      </p:sp>
      <p:pic>
        <p:nvPicPr>
          <p:cNvPr id="6" name="Picture 5">
            <a:extLst>
              <a:ext uri="{FF2B5EF4-FFF2-40B4-BE49-F238E27FC236}">
                <a16:creationId xmlns:a16="http://schemas.microsoft.com/office/drawing/2014/main" id="{586B8243-BE18-48DF-80D6-A0409F70863D}"/>
              </a:ext>
            </a:extLst>
          </p:cNvPr>
          <p:cNvPicPr>
            <a:picLocks noChangeAspect="1"/>
          </p:cNvPicPr>
          <p:nvPr/>
        </p:nvPicPr>
        <p:blipFill>
          <a:blip r:embed="rId2"/>
          <a:stretch>
            <a:fillRect/>
          </a:stretch>
        </p:blipFill>
        <p:spPr>
          <a:xfrm>
            <a:off x="231913" y="1334328"/>
            <a:ext cx="5242282" cy="4668907"/>
          </a:xfrm>
          <a:prstGeom prst="rect">
            <a:avLst/>
          </a:prstGeom>
        </p:spPr>
      </p:pic>
      <p:sp>
        <p:nvSpPr>
          <p:cNvPr id="19" name="TextBox 18">
            <a:extLst>
              <a:ext uri="{FF2B5EF4-FFF2-40B4-BE49-F238E27FC236}">
                <a16:creationId xmlns:a16="http://schemas.microsoft.com/office/drawing/2014/main" id="{60D89718-B2D9-4009-B347-1B8857FE4905}"/>
              </a:ext>
            </a:extLst>
          </p:cNvPr>
          <p:cNvSpPr txBox="1"/>
          <p:nvPr/>
        </p:nvSpPr>
        <p:spPr>
          <a:xfrm>
            <a:off x="367853" y="5943601"/>
            <a:ext cx="1709425" cy="215444"/>
          </a:xfrm>
          <a:prstGeom prst="rect">
            <a:avLst/>
          </a:prstGeom>
          <a:noFill/>
        </p:spPr>
        <p:txBody>
          <a:bodyPr wrap="square" rtlCol="0">
            <a:spAutoFit/>
          </a:bodyPr>
          <a:lstStyle/>
          <a:p>
            <a:r>
              <a:rPr lang="en-US" sz="800" dirty="0">
                <a:solidFill>
                  <a:schemeClr val="tx2">
                    <a:lumMod val="50000"/>
                  </a:schemeClr>
                </a:solidFill>
              </a:rPr>
              <a:t>Source: Oneautomationsoftware</a:t>
            </a:r>
          </a:p>
        </p:txBody>
      </p:sp>
    </p:spTree>
    <p:extLst>
      <p:ext uri="{BB962C8B-B14F-4D97-AF65-F5344CB8AC3E}">
        <p14:creationId xmlns:p14="http://schemas.microsoft.com/office/powerpoint/2010/main" val="2141030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4CFE3-A1E5-4129-88B4-EE15539F4B60}"/>
              </a:ext>
            </a:extLst>
          </p:cNvPr>
          <p:cNvSpPr>
            <a:spLocks noGrp="1"/>
          </p:cNvSpPr>
          <p:nvPr>
            <p:ph type="title"/>
          </p:nvPr>
        </p:nvSpPr>
        <p:spPr/>
        <p:txBody>
          <a:bodyPr/>
          <a:lstStyle/>
          <a:p>
            <a:r>
              <a:rPr lang="en-US" sz="2400" b="1" dirty="0"/>
              <a:t>Big Data </a:t>
            </a:r>
            <a:r>
              <a:rPr lang="en-US" sz="2400" dirty="0"/>
              <a:t>- Types of Big Data</a:t>
            </a:r>
          </a:p>
        </p:txBody>
      </p:sp>
      <p:pic>
        <p:nvPicPr>
          <p:cNvPr id="7" name="Picture 6">
            <a:extLst>
              <a:ext uri="{FF2B5EF4-FFF2-40B4-BE49-F238E27FC236}">
                <a16:creationId xmlns:a16="http://schemas.microsoft.com/office/drawing/2014/main" id="{44737FD8-659E-4DD7-83CA-9410A52DA396}"/>
              </a:ext>
            </a:extLst>
          </p:cNvPr>
          <p:cNvPicPr>
            <a:picLocks noChangeAspect="1"/>
          </p:cNvPicPr>
          <p:nvPr/>
        </p:nvPicPr>
        <p:blipFill>
          <a:blip r:embed="rId2"/>
          <a:stretch>
            <a:fillRect/>
          </a:stretch>
        </p:blipFill>
        <p:spPr>
          <a:xfrm>
            <a:off x="1414461" y="1401417"/>
            <a:ext cx="8912295" cy="2971619"/>
          </a:xfrm>
          <a:prstGeom prst="rect">
            <a:avLst/>
          </a:prstGeom>
        </p:spPr>
      </p:pic>
      <p:sp>
        <p:nvSpPr>
          <p:cNvPr id="8" name="Rectangle 7">
            <a:extLst>
              <a:ext uri="{FF2B5EF4-FFF2-40B4-BE49-F238E27FC236}">
                <a16:creationId xmlns:a16="http://schemas.microsoft.com/office/drawing/2014/main" id="{9B06D855-F722-48F5-A0C5-57ACD50CBA9D}"/>
              </a:ext>
            </a:extLst>
          </p:cNvPr>
          <p:cNvSpPr/>
          <p:nvPr/>
        </p:nvSpPr>
        <p:spPr>
          <a:xfrm>
            <a:off x="1526898" y="4591591"/>
            <a:ext cx="2328862" cy="1200329"/>
          </a:xfrm>
          <a:prstGeom prst="rect">
            <a:avLst/>
          </a:prstGeom>
        </p:spPr>
        <p:txBody>
          <a:bodyPr wrap="square">
            <a:spAutoFit/>
          </a:bodyPr>
          <a:lstStyle/>
          <a:p>
            <a:r>
              <a:rPr lang="en-US" dirty="0"/>
              <a:t>Structured data is quantitative data that consists of numbers and values.</a:t>
            </a:r>
          </a:p>
        </p:txBody>
      </p:sp>
      <p:sp>
        <p:nvSpPr>
          <p:cNvPr id="9" name="Rectangle 8">
            <a:extLst>
              <a:ext uri="{FF2B5EF4-FFF2-40B4-BE49-F238E27FC236}">
                <a16:creationId xmlns:a16="http://schemas.microsoft.com/office/drawing/2014/main" id="{18713EB4-001D-4803-A133-B3F382F7D164}"/>
              </a:ext>
            </a:extLst>
          </p:cNvPr>
          <p:cNvSpPr/>
          <p:nvPr/>
        </p:nvSpPr>
        <p:spPr>
          <a:xfrm>
            <a:off x="4509052" y="4497314"/>
            <a:ext cx="2607365" cy="1477328"/>
          </a:xfrm>
          <a:prstGeom prst="rect">
            <a:avLst/>
          </a:prstGeom>
        </p:spPr>
        <p:txBody>
          <a:bodyPr wrap="square">
            <a:spAutoFit/>
          </a:bodyPr>
          <a:lstStyle/>
          <a:p>
            <a:r>
              <a:rPr lang="en-US" dirty="0"/>
              <a:t>Unstructured data is qualitative data that consists of audio, video, sensors, descriptions, and more.</a:t>
            </a:r>
          </a:p>
        </p:txBody>
      </p:sp>
      <p:sp>
        <p:nvSpPr>
          <p:cNvPr id="10" name="Rectangle 9">
            <a:extLst>
              <a:ext uri="{FF2B5EF4-FFF2-40B4-BE49-F238E27FC236}">
                <a16:creationId xmlns:a16="http://schemas.microsoft.com/office/drawing/2014/main" id="{8F09D97E-679D-41EA-A14F-E79F02079921}"/>
              </a:ext>
            </a:extLst>
          </p:cNvPr>
          <p:cNvSpPr/>
          <p:nvPr/>
        </p:nvSpPr>
        <p:spPr>
          <a:xfrm>
            <a:off x="7392022" y="4452548"/>
            <a:ext cx="3588025" cy="1754326"/>
          </a:xfrm>
          <a:prstGeom prst="rect">
            <a:avLst/>
          </a:prstGeom>
        </p:spPr>
        <p:txBody>
          <a:bodyPr wrap="square">
            <a:spAutoFit/>
          </a:bodyPr>
          <a:lstStyle/>
          <a:p>
            <a:r>
              <a:rPr lang="en-US" dirty="0"/>
              <a:t>Semi-structured data is a type of structured data that lies midway between structured and unstructured data. Common examples of semi-structured data are JSON and XML</a:t>
            </a:r>
          </a:p>
        </p:txBody>
      </p:sp>
      <p:sp>
        <p:nvSpPr>
          <p:cNvPr id="11" name="TextBox 10">
            <a:extLst>
              <a:ext uri="{FF2B5EF4-FFF2-40B4-BE49-F238E27FC236}">
                <a16:creationId xmlns:a16="http://schemas.microsoft.com/office/drawing/2014/main" id="{C09A5A01-922B-4D02-B537-F87A03EA0842}"/>
              </a:ext>
            </a:extLst>
          </p:cNvPr>
          <p:cNvSpPr txBox="1"/>
          <p:nvPr/>
        </p:nvSpPr>
        <p:spPr>
          <a:xfrm>
            <a:off x="1414461" y="4373036"/>
            <a:ext cx="1219409" cy="215444"/>
          </a:xfrm>
          <a:prstGeom prst="rect">
            <a:avLst/>
          </a:prstGeom>
          <a:noFill/>
        </p:spPr>
        <p:txBody>
          <a:bodyPr wrap="square" rtlCol="0">
            <a:spAutoFit/>
          </a:bodyPr>
          <a:lstStyle/>
          <a:p>
            <a:r>
              <a:rPr lang="en-US" sz="800" dirty="0">
                <a:solidFill>
                  <a:schemeClr val="tx2">
                    <a:lumMod val="50000"/>
                  </a:schemeClr>
                </a:solidFill>
              </a:rPr>
              <a:t>Source: Select hub</a:t>
            </a:r>
          </a:p>
        </p:txBody>
      </p:sp>
    </p:spTree>
    <p:extLst>
      <p:ext uri="{BB962C8B-B14F-4D97-AF65-F5344CB8AC3E}">
        <p14:creationId xmlns:p14="http://schemas.microsoft.com/office/powerpoint/2010/main" val="6116474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51F14-0D46-4C46-BB63-E390B61CCD49}"/>
              </a:ext>
            </a:extLst>
          </p:cNvPr>
          <p:cNvSpPr>
            <a:spLocks noGrp="1"/>
          </p:cNvSpPr>
          <p:nvPr>
            <p:ph type="title"/>
          </p:nvPr>
        </p:nvSpPr>
        <p:spPr/>
        <p:txBody>
          <a:bodyPr/>
          <a:lstStyle/>
          <a:p>
            <a:r>
              <a:rPr lang="en-US" sz="2400" b="1" dirty="0"/>
              <a:t>Business Applications - </a:t>
            </a:r>
            <a:r>
              <a:rPr lang="en-US" sz="2400" dirty="0"/>
              <a:t>Data science has created a vast impact on all the applications</a:t>
            </a:r>
          </a:p>
        </p:txBody>
      </p:sp>
      <p:pic>
        <p:nvPicPr>
          <p:cNvPr id="4" name="Content Placeholder 3">
            <a:extLst>
              <a:ext uri="{FF2B5EF4-FFF2-40B4-BE49-F238E27FC236}">
                <a16:creationId xmlns:a16="http://schemas.microsoft.com/office/drawing/2014/main" id="{068DE828-81D4-43D3-AAD6-0AA31C38B892}"/>
              </a:ext>
            </a:extLst>
          </p:cNvPr>
          <p:cNvPicPr>
            <a:picLocks noGrp="1" noChangeAspect="1"/>
          </p:cNvPicPr>
          <p:nvPr>
            <p:ph idx="1"/>
          </p:nvPr>
        </p:nvPicPr>
        <p:blipFill>
          <a:blip r:embed="rId2"/>
          <a:stretch>
            <a:fillRect/>
          </a:stretch>
        </p:blipFill>
        <p:spPr>
          <a:xfrm>
            <a:off x="1033670" y="1449274"/>
            <a:ext cx="9378018" cy="4616392"/>
          </a:xfrm>
          <a:prstGeom prst="rect">
            <a:avLst/>
          </a:prstGeom>
        </p:spPr>
      </p:pic>
      <p:sp>
        <p:nvSpPr>
          <p:cNvPr id="5" name="TextBox 4">
            <a:extLst>
              <a:ext uri="{FF2B5EF4-FFF2-40B4-BE49-F238E27FC236}">
                <a16:creationId xmlns:a16="http://schemas.microsoft.com/office/drawing/2014/main" id="{7342346A-FCAC-428D-B317-753EB8E9ECDA}"/>
              </a:ext>
            </a:extLst>
          </p:cNvPr>
          <p:cNvSpPr txBox="1"/>
          <p:nvPr/>
        </p:nvSpPr>
        <p:spPr>
          <a:xfrm>
            <a:off x="1013792" y="6065666"/>
            <a:ext cx="1031805" cy="215444"/>
          </a:xfrm>
          <a:prstGeom prst="rect">
            <a:avLst/>
          </a:prstGeom>
          <a:noFill/>
        </p:spPr>
        <p:txBody>
          <a:bodyPr wrap="square" rtlCol="0">
            <a:spAutoFit/>
          </a:bodyPr>
          <a:lstStyle/>
          <a:p>
            <a:r>
              <a:rPr lang="en-US" sz="800" dirty="0">
                <a:solidFill>
                  <a:schemeClr val="tx2">
                    <a:lumMod val="50000"/>
                  </a:schemeClr>
                </a:solidFill>
              </a:rPr>
              <a:t>Source: Data Flair</a:t>
            </a:r>
          </a:p>
        </p:txBody>
      </p:sp>
    </p:spTree>
    <p:extLst>
      <p:ext uri="{BB962C8B-B14F-4D97-AF65-F5344CB8AC3E}">
        <p14:creationId xmlns:p14="http://schemas.microsoft.com/office/powerpoint/2010/main" val="1587170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4CFE3-A1E5-4129-88B4-EE15539F4B60}"/>
              </a:ext>
            </a:extLst>
          </p:cNvPr>
          <p:cNvSpPr>
            <a:spLocks noGrp="1"/>
          </p:cNvSpPr>
          <p:nvPr>
            <p:ph type="title"/>
          </p:nvPr>
        </p:nvSpPr>
        <p:spPr/>
        <p:txBody>
          <a:bodyPr/>
          <a:lstStyle/>
          <a:p>
            <a:r>
              <a:rPr lang="en-US" sz="2400" b="1" dirty="0"/>
              <a:t>Business Applications – Amazon: </a:t>
            </a:r>
            <a:r>
              <a:rPr lang="en-US" sz="2400" dirty="0"/>
              <a:t>Transforming E-commerce with Data Science</a:t>
            </a:r>
          </a:p>
        </p:txBody>
      </p:sp>
      <p:pic>
        <p:nvPicPr>
          <p:cNvPr id="12" name="Picture 11">
            <a:extLst>
              <a:ext uri="{FF2B5EF4-FFF2-40B4-BE49-F238E27FC236}">
                <a16:creationId xmlns:a16="http://schemas.microsoft.com/office/drawing/2014/main" id="{49922450-79F1-4C31-9962-25F3AEF19E6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741366" y="1624495"/>
            <a:ext cx="6125956" cy="4010991"/>
          </a:xfrm>
          <a:prstGeom prst="rect">
            <a:avLst/>
          </a:prstGeom>
          <a:noFill/>
          <a:ln>
            <a:noFill/>
          </a:ln>
        </p:spPr>
      </p:pic>
      <p:sp>
        <p:nvSpPr>
          <p:cNvPr id="3" name="Rectangle 2">
            <a:extLst>
              <a:ext uri="{FF2B5EF4-FFF2-40B4-BE49-F238E27FC236}">
                <a16:creationId xmlns:a16="http://schemas.microsoft.com/office/drawing/2014/main" id="{4BA2A878-0A28-417D-844D-29790D6FB163}"/>
              </a:ext>
            </a:extLst>
          </p:cNvPr>
          <p:cNvSpPr/>
          <p:nvPr/>
        </p:nvSpPr>
        <p:spPr>
          <a:xfrm>
            <a:off x="225287" y="1697741"/>
            <a:ext cx="4953000" cy="3769622"/>
          </a:xfrm>
          <a:prstGeom prst="rect">
            <a:avLst/>
          </a:prstGeom>
        </p:spPr>
        <p:txBody>
          <a:bodyPr wrap="square">
            <a:spAutoFit/>
          </a:bodyPr>
          <a:lstStyle/>
          <a:p>
            <a:pPr>
              <a:lnSpc>
                <a:spcPts val="2400"/>
              </a:lnSpc>
              <a:spcBef>
                <a:spcPts val="2400"/>
              </a:spcBef>
            </a:pPr>
            <a:r>
              <a:rPr lang="en-US" dirty="0">
                <a:solidFill>
                  <a:srgbClr val="000000"/>
                </a:solidFill>
                <a:latin typeface="Calibri" panose="020F0502020204030204" pitchFamily="34" charset="0"/>
                <a:ea typeface="Calibri" panose="020F0502020204030204" pitchFamily="34" charset="0"/>
                <a:cs typeface="Times New Roman" panose="02020603050405020304" pitchFamily="18" charset="0"/>
              </a:rPr>
              <a:t>Suppose you look for shoes on amazon, but you don’t buy in there. Next day when you are watching video on YouTube and suddenly you see an ad for the same item you switch to Facebook there also you see the same ad so how does this happen? Because google tracks your search history and recommends ads based on your search history. This is one of the coolest application of data science. Infact 35% of amazon revenue is generated because of product recommendation and logic behind product recommendation is data science.</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126B8B94-AE54-4DE0-90DC-CF524882C0A0}"/>
              </a:ext>
            </a:extLst>
          </p:cNvPr>
          <p:cNvSpPr txBox="1"/>
          <p:nvPr/>
        </p:nvSpPr>
        <p:spPr>
          <a:xfrm>
            <a:off x="5677108" y="5635486"/>
            <a:ext cx="1240527" cy="215444"/>
          </a:xfrm>
          <a:prstGeom prst="rect">
            <a:avLst/>
          </a:prstGeom>
          <a:noFill/>
        </p:spPr>
        <p:txBody>
          <a:bodyPr wrap="square" rtlCol="0">
            <a:spAutoFit/>
          </a:bodyPr>
          <a:lstStyle/>
          <a:p>
            <a:r>
              <a:rPr lang="en-US" sz="800" dirty="0">
                <a:solidFill>
                  <a:schemeClr val="tx2">
                    <a:lumMod val="50000"/>
                  </a:schemeClr>
                </a:solidFill>
              </a:rPr>
              <a:t>Source: </a:t>
            </a:r>
            <a:r>
              <a:rPr lang="en-US" sz="800" dirty="0" err="1">
                <a:solidFill>
                  <a:schemeClr val="tx2">
                    <a:lumMod val="50000"/>
                  </a:schemeClr>
                </a:solidFill>
              </a:rPr>
              <a:t>Simplilearn</a:t>
            </a:r>
            <a:endParaRPr lang="en-US" sz="800" dirty="0">
              <a:solidFill>
                <a:schemeClr val="tx2">
                  <a:lumMod val="50000"/>
                </a:schemeClr>
              </a:solidFill>
            </a:endParaRPr>
          </a:p>
        </p:txBody>
      </p:sp>
    </p:spTree>
    <p:extLst>
      <p:ext uri="{BB962C8B-B14F-4D97-AF65-F5344CB8AC3E}">
        <p14:creationId xmlns:p14="http://schemas.microsoft.com/office/powerpoint/2010/main" val="40577723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ppt_Template_Capgemini">
  <a:themeElements>
    <a:clrScheme name="Capgemini Palette">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extraClrScheme>
      <a:clrScheme name="">
        <a:dk1>
          <a:srgbClr val="000000"/>
        </a:dk1>
        <a:lt1>
          <a:srgbClr val="FFFFFF"/>
        </a:lt1>
        <a:dk2>
          <a:srgbClr val="003399"/>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losing slides">
  <a:themeElements>
    <a:clrScheme name="Capgemini Palette">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TM03090430[[fn=Banded]]</Template>
  <TotalTime>182</TotalTime>
  <Words>1067</Words>
  <Application>Microsoft Office PowerPoint</Application>
  <PresentationFormat>Widescreen</PresentationFormat>
  <Paragraphs>70</Paragraphs>
  <Slides>12</Slides>
  <Notes>1</Notes>
  <HiddenSlides>0</HiddenSlides>
  <MMClips>0</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1</vt:i4>
      </vt:variant>
      <vt:variant>
        <vt:lpstr>Slide Titles</vt:lpstr>
      </vt:variant>
      <vt:variant>
        <vt:i4>12</vt:i4>
      </vt:variant>
    </vt:vector>
  </HeadingPairs>
  <TitlesOfParts>
    <vt:vector size="22" baseType="lpstr">
      <vt:lpstr>Arial</vt:lpstr>
      <vt:lpstr>Arial Nova</vt:lpstr>
      <vt:lpstr>Arial Nova Light</vt:lpstr>
      <vt:lpstr>Calibri</vt:lpstr>
      <vt:lpstr>Wingdings</vt:lpstr>
      <vt:lpstr>Wingdings 2</vt:lpstr>
      <vt:lpstr>SlateVTI</vt:lpstr>
      <vt:lpstr>ppt_Template_Capgemini</vt:lpstr>
      <vt:lpstr>Closing slides</vt:lpstr>
      <vt:lpstr>think-cell Slide</vt:lpstr>
      <vt:lpstr>Introduction to Data Science</vt:lpstr>
      <vt:lpstr>Agenda</vt:lpstr>
      <vt:lpstr>Executive Summary – Data Science Powers Business Value</vt:lpstr>
      <vt:lpstr>Data Science Simplified</vt:lpstr>
      <vt:lpstr>Data Science History – Abundance of data i.e. Big Data sparked the rise of Data Science</vt:lpstr>
      <vt:lpstr>Big Data - Massive amounts of data that may involve complex, unstructured data, as well as semi-structured data</vt:lpstr>
      <vt:lpstr>Big Data - Types of Big Data</vt:lpstr>
      <vt:lpstr>Business Applications - Data science has created a vast impact on all the applications</vt:lpstr>
      <vt:lpstr>Business Applications – Amazon: Transforming E-commerce with Data Science</vt:lpstr>
      <vt:lpstr>Business Applications – Apple: Smart Watch for healthy life</vt:lpstr>
      <vt:lpstr>Business Applications – Airbnb: Using Data to Make Stays More Comfortable </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Science</dc:title>
  <dc:creator>Supraja Rapuru</dc:creator>
  <cp:lastModifiedBy>Supraja Rapuru</cp:lastModifiedBy>
  <cp:revision>24</cp:revision>
  <dcterms:created xsi:type="dcterms:W3CDTF">2021-03-21T15:48:44Z</dcterms:created>
  <dcterms:modified xsi:type="dcterms:W3CDTF">2021-03-21T18:51:32Z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